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1"/>
  </p:notesMasterIdLst>
  <p:sldIdLst>
    <p:sldId id="724" r:id="rId3"/>
    <p:sldId id="288" r:id="rId4"/>
    <p:sldId id="725" r:id="rId5"/>
    <p:sldId id="729" r:id="rId6"/>
    <p:sldId id="279" r:id="rId7"/>
    <p:sldId id="726" r:id="rId8"/>
    <p:sldId id="728"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7" d="100"/>
          <a:sy n="107" d="100"/>
        </p:scale>
        <p:origin x="75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E23897-05B0-48D7-B82B-8A25BB29153D}" type="datetimeFigureOut">
              <a:rPr lang="en-US" smtClean="0"/>
              <a:t>5/27/2025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A12B25-6F81-4047-8C4E-98138E1C8F3E}" type="slidenum">
              <a:rPr lang="en-US" smtClean="0"/>
              <a:t>‹#›</a:t>
            </a:fld>
            <a:endParaRPr lang="en-US"/>
          </a:p>
        </p:txBody>
      </p:sp>
    </p:spTree>
    <p:extLst>
      <p:ext uri="{BB962C8B-B14F-4D97-AF65-F5344CB8AC3E}">
        <p14:creationId xmlns:p14="http://schemas.microsoft.com/office/powerpoint/2010/main" val="992687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075680" cy="4183380"/>
          </a:xfrm>
        </p:spPr>
        <p:txBody>
          <a:bodyPr/>
          <a:lstStyle/>
          <a:p>
            <a:pPr>
              <a:defRPr/>
            </a:pPr>
            <a:r>
              <a:rPr lang="en-US" dirty="0"/>
              <a:t>Hello my name is_____________.    I am an AARP volunteer and I will be your facilitator today.</a:t>
            </a:r>
          </a:p>
          <a:p>
            <a:pPr>
              <a:defRPr/>
            </a:pPr>
            <a:r>
              <a:rPr lang="en-US" dirty="0"/>
              <a:t> </a:t>
            </a:r>
          </a:p>
          <a:p>
            <a:pPr>
              <a:defRPr/>
            </a:pPr>
            <a:r>
              <a:rPr lang="en-US" dirty="0"/>
              <a:t>Thank you for coming.   I am excited and looking forward to our discussion today.  My job as your facilitator today is to present valuable information to you that will help you recognize and avoid fraud.  However, as an AARP volunteer, I have had training on fraud and I do have some great material, but I am not an expert.  I am going to be attentive to moving the conversation along to ensure we are respectful of your schedule and end on time.   </a:t>
            </a:r>
          </a:p>
          <a:p>
            <a:pPr>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Scammers steal billions of dollars from unsuspecting consumers every year. The impact on victims and their families can be financially and emotionally devastating, especially for older Americans.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AARP created the Fraud Watch Network</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empower consumers to spot and avoid scams, and to provide support and guidance to victims and their families when fraud happens.  In addition to attending</a:t>
            </a:r>
            <a:r>
              <a:rPr lang="en-US" sz="1200" kern="1200" baseline="0" dirty="0">
                <a:solidFill>
                  <a:schemeClr val="tx1"/>
                </a:solidFill>
                <a:effectLst/>
                <a:latin typeface="+mn-lt"/>
                <a:ea typeface="+mn-ea"/>
                <a:cs typeface="+mn-cs"/>
              </a:rPr>
              <a:t> sessions like this today, y</a:t>
            </a:r>
            <a:r>
              <a:rPr lang="en-US" sz="1200" kern="1200" dirty="0">
                <a:solidFill>
                  <a:schemeClr val="tx1"/>
                </a:solidFill>
                <a:effectLst/>
                <a:latin typeface="+mn-lt"/>
                <a:ea typeface="+mn-ea"/>
                <a:cs typeface="+mn-cs"/>
              </a:rPr>
              <a:t>ou can find a wealth</a:t>
            </a:r>
            <a:r>
              <a:rPr lang="en-US" sz="1200" kern="1200" baseline="0" dirty="0">
                <a:solidFill>
                  <a:schemeClr val="tx1"/>
                </a:solidFill>
                <a:effectLst/>
                <a:latin typeface="+mn-lt"/>
                <a:ea typeface="+mn-ea"/>
                <a:cs typeface="+mn-cs"/>
              </a:rPr>
              <a:t> of resources at aarp.org/fraudwatchnetwork. </a:t>
            </a:r>
            <a:endParaRPr lang="en-US" sz="1200" kern="1200" dirty="0">
              <a:solidFill>
                <a:schemeClr val="tx1"/>
              </a:solidFill>
              <a:effectLst/>
              <a:latin typeface="+mn-lt"/>
              <a:ea typeface="+mn-ea"/>
              <a:cs typeface="+mn-cs"/>
            </a:endParaRPr>
          </a:p>
          <a:p>
            <a:pPr>
              <a:defRPr/>
            </a:pPr>
            <a:endParaRPr lang="en-US" dirty="0"/>
          </a:p>
          <a:p>
            <a:pPr defTabSz="931774">
              <a:defRPr/>
            </a:pPr>
            <a:r>
              <a:rPr lang="en-US" dirty="0"/>
              <a:t>Some of you might be asking “Why is AARP engaged in this?”  Well you might know that AARP began 60 years ago when its founder, retired school principal, Dr. Ethel Percy Andrus, discovered one of her former teachers living in a chicken coop.  She was appalled that a woman who’d worked her whole life couldn’t even afford a place to live.  She founded AARP to protect the financial security of older Americans.  Fighting identity theft and fraud is part of that core mission.</a:t>
            </a:r>
          </a:p>
          <a:p>
            <a:pPr>
              <a:defRPr/>
            </a:pPr>
            <a:endParaRPr lang="en-US" dirty="0"/>
          </a:p>
          <a:p>
            <a:pPr>
              <a:defRPr/>
            </a:pPr>
            <a:r>
              <a:rPr lang="en-US" dirty="0"/>
              <a:t>So let’s get started……  </a:t>
            </a:r>
          </a:p>
          <a:p>
            <a:pPr>
              <a:defRPr/>
            </a:pPr>
            <a:endParaRPr lang="en-US" b="1" dirty="0"/>
          </a:p>
          <a:p>
            <a:pPr>
              <a:defRPr/>
            </a:pPr>
            <a:endParaRPr lang="en-US" altLang="en-US" i="1" dirty="0"/>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A63A4-5250-419F-AE61-0CD8CA69B1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9656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Anonymous payments contributing to the big increases.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6EF4E-528C-492A-B966-560D734644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5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dirty="0">
                <a:solidFill>
                  <a:schemeClr val="tx1"/>
                </a:solidFill>
                <a:effectLst/>
                <a:latin typeface="+mn-lt"/>
                <a:ea typeface="+mn-ea"/>
                <a:cs typeface="+mn-cs"/>
              </a:rPr>
              <a:t>Speaker Notes</a:t>
            </a:r>
            <a:r>
              <a:rPr lang="en-US" sz="1200" b="0" i="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kern="1200" dirty="0">
              <a:solidFill>
                <a:schemeClr val="tx1"/>
              </a:solidFill>
              <a:effectLst/>
              <a:latin typeface="+mn-lt"/>
              <a:ea typeface="+mn-ea"/>
              <a:cs typeface="+mn-cs"/>
            </a:endParaRPr>
          </a:p>
          <a:p>
            <a:r>
              <a:rPr lang="en-US" b="0" i="0" dirty="0">
                <a:solidFill>
                  <a:srgbClr val="2A2A2A"/>
                </a:solidFill>
                <a:effectLst/>
                <a:highlight>
                  <a:srgbClr val="FFFFFF"/>
                </a:highlight>
                <a:latin typeface="ff-dagny-web-pro"/>
              </a:rPr>
              <a:t>Criminals are adept at exploiting new technologies to scam consumers. AARP advocated for consumer protections to regulate virtual currency kiosks, also known as cryptocurrency ATMs. Crypto ATMs look and operate like bank ATMs and are found in grocery stores, convenience stores, gas stations, restaurants, and other spots across the state. </a:t>
            </a:r>
          </a:p>
          <a:p>
            <a:endParaRPr lang="en-US" b="0" i="0" dirty="0">
              <a:solidFill>
                <a:srgbClr val="2A2A2A"/>
              </a:solidFill>
              <a:effectLst/>
              <a:highlight>
                <a:srgbClr val="FFFFFF"/>
              </a:highlight>
              <a:latin typeface="ff-dagny-web-pro"/>
            </a:endParaRPr>
          </a:p>
          <a:p>
            <a:r>
              <a:rPr lang="en-US" b="0" i="0" dirty="0">
                <a:solidFill>
                  <a:srgbClr val="2A2A2A"/>
                </a:solidFill>
                <a:effectLst/>
                <a:highlight>
                  <a:srgbClr val="FFFFFF"/>
                </a:highlight>
                <a:latin typeface="ff-dagny-web-pro"/>
              </a:rPr>
              <a:t>The bill protects </a:t>
            </a:r>
            <a:r>
              <a:rPr lang="en-US" b="1" i="0" dirty="0">
                <a:solidFill>
                  <a:srgbClr val="2A2A2A"/>
                </a:solidFill>
                <a:effectLst/>
                <a:highlight>
                  <a:srgbClr val="FFFFFF"/>
                </a:highlight>
                <a:latin typeface="ff-dagny-web-pro"/>
              </a:rPr>
              <a:t>new customers (i.e. register with the crypto atm) </a:t>
            </a:r>
            <a:r>
              <a:rPr lang="en-US" b="0" i="0" dirty="0">
                <a:solidFill>
                  <a:srgbClr val="2A2A2A"/>
                </a:solidFill>
                <a:effectLst/>
                <a:highlight>
                  <a:srgbClr val="FFFFFF"/>
                </a:highlight>
                <a:latin typeface="ff-dagny-web-pro"/>
              </a:rPr>
              <a:t>who are victims of fraud by:</a:t>
            </a:r>
          </a:p>
          <a:p>
            <a:pPr marL="171450" indent="-171450">
              <a:buFont typeface="Arial" panose="020B0604020202020204" pitchFamily="34" charset="0"/>
              <a:buChar char="•"/>
            </a:pPr>
            <a:r>
              <a:rPr lang="en-US" b="0" i="0" dirty="0">
                <a:solidFill>
                  <a:srgbClr val="2A2A2A"/>
                </a:solidFill>
                <a:effectLst/>
                <a:highlight>
                  <a:srgbClr val="FFFFFF"/>
                </a:highlight>
                <a:latin typeface="ff-dagny-web-pro"/>
              </a:rPr>
              <a:t>providing a refund of the total transaction amount that occurred during the 72-hour new customer time period as long as they report the fraud within 14 days. The person must contact </a:t>
            </a:r>
            <a:r>
              <a:rPr lang="en-US" dirty="0"/>
              <a:t>the virtual currency kiosk operator and a government or law enforcement agency to inform them of the fraudulent nature of the transaction.</a:t>
            </a:r>
            <a:endParaRPr lang="en-US" b="0" i="0" dirty="0">
              <a:solidFill>
                <a:srgbClr val="2A2A2A"/>
              </a:solidFill>
              <a:effectLst/>
              <a:highlight>
                <a:srgbClr val="FFFFFF"/>
              </a:highlight>
              <a:latin typeface="ff-dagny-web-pro"/>
            </a:endParaRPr>
          </a:p>
          <a:p>
            <a:pPr marL="171450" indent="-171450">
              <a:buFont typeface="Arial" panose="020B0604020202020204" pitchFamily="34" charset="0"/>
              <a:buChar char="•"/>
            </a:pPr>
            <a:r>
              <a:rPr lang="en-US" b="0" i="0" dirty="0">
                <a:solidFill>
                  <a:srgbClr val="2A2A2A"/>
                </a:solidFill>
                <a:effectLst/>
                <a:highlight>
                  <a:srgbClr val="FFFFFF"/>
                </a:highlight>
                <a:latin typeface="ff-dagny-web-pro"/>
              </a:rPr>
              <a:t>Sets a daily virtual currency transaction limit of $2,000 for new customers </a:t>
            </a:r>
          </a:p>
          <a:p>
            <a:pPr marL="171450" indent="-171450">
              <a:buFont typeface="Arial" panose="020B0604020202020204" pitchFamily="34" charset="0"/>
              <a:buChar char="•"/>
            </a:pPr>
            <a:r>
              <a:rPr lang="en-US" b="0" i="0" dirty="0">
                <a:solidFill>
                  <a:srgbClr val="2A2A2A"/>
                </a:solidFill>
                <a:effectLst/>
                <a:highlight>
                  <a:srgbClr val="FFFFFF"/>
                </a:highlight>
                <a:latin typeface="ff-dagny-web-pro"/>
              </a:rPr>
              <a:t>Requires operators to post warning signs that scammers may use virtual transactions to defraud consumers.</a:t>
            </a:r>
          </a:p>
          <a:p>
            <a:endParaRPr lang="en-US" b="0" i="0" u="none" dirty="0">
              <a:solidFill>
                <a:srgbClr val="2A2A2A"/>
              </a:solidFill>
              <a:effectLst/>
              <a:highlight>
                <a:srgbClr val="FFFFFF"/>
              </a:highlight>
              <a:latin typeface="ff-dagny-web-pro"/>
            </a:endParaRPr>
          </a:p>
          <a:p>
            <a:r>
              <a:rPr lang="en-US" b="0" i="0" u="none" dirty="0">
                <a:solidFill>
                  <a:srgbClr val="2A2A2A"/>
                </a:solidFill>
                <a:effectLst/>
                <a:highlight>
                  <a:srgbClr val="FFFFFF"/>
                </a:highlight>
                <a:latin typeface="ff-dagny-web-pro"/>
              </a:rPr>
              <a:t>The </a:t>
            </a:r>
            <a:r>
              <a:rPr lang="en-US" dirty="0"/>
              <a:t>kiosk operator is responsible for providing the refund. </a:t>
            </a:r>
            <a:endParaRPr lang="en-US" b="0" i="0" u="none" dirty="0">
              <a:solidFill>
                <a:srgbClr val="2A2A2A"/>
              </a:solidFill>
              <a:effectLst/>
              <a:highlight>
                <a:srgbClr val="FFFFFF"/>
              </a:highlight>
              <a:latin typeface="ff-dagny-web-pr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794474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u="none" strike="noStrike" kern="1200" dirty="0">
                <a:solidFill>
                  <a:schemeClr val="tx1"/>
                </a:solidFill>
                <a:effectLst/>
                <a:latin typeface="+mn-lt"/>
                <a:ea typeface="+mn-ea"/>
                <a:cs typeface="+mn-cs"/>
              </a:rPr>
              <a:t>Speaker Notes</a:t>
            </a:r>
            <a:r>
              <a:rPr lang="en-US" sz="1200" b="0" i="0" u="none"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kern="1200" dirty="0">
              <a:solidFill>
                <a:schemeClr val="tx1"/>
              </a:solidFill>
              <a:effectLst/>
              <a:latin typeface="+mn-lt"/>
              <a:ea typeface="+mn-ea"/>
              <a:cs typeface="+mn-cs"/>
            </a:endParaRPr>
          </a:p>
          <a:p>
            <a:r>
              <a:rPr lang="en-US" b="0" i="0" dirty="0">
                <a:solidFill>
                  <a:srgbClr val="2A2A2A"/>
                </a:solidFill>
                <a:effectLst/>
                <a:highlight>
                  <a:srgbClr val="FFFFFF"/>
                </a:highlight>
                <a:latin typeface="ff-dagny-web-pro"/>
              </a:rPr>
              <a:t>Criminals are adept at exploiting new technologies to scam consumers. AARP advocated for consumer protections to regulate virtual currency kiosks, also known as cryptocurrency ATMs. Crypto ATMs look and operate like bank ATMs and are found in grocery stores, convenience stores, gas stations, restaurants, and other spots across the state. </a:t>
            </a:r>
          </a:p>
          <a:p>
            <a:endParaRPr lang="en-US" b="0" i="0" dirty="0">
              <a:solidFill>
                <a:srgbClr val="2A2A2A"/>
              </a:solidFill>
              <a:effectLst/>
              <a:highlight>
                <a:srgbClr val="FFFFFF"/>
              </a:highlight>
              <a:latin typeface="ff-dagny-web-pro"/>
            </a:endParaRPr>
          </a:p>
          <a:p>
            <a:r>
              <a:rPr lang="en-US" b="0" i="0" dirty="0">
                <a:solidFill>
                  <a:srgbClr val="2A2A2A"/>
                </a:solidFill>
                <a:effectLst/>
                <a:highlight>
                  <a:srgbClr val="FFFFFF"/>
                </a:highlight>
                <a:latin typeface="ff-dagny-web-pro"/>
              </a:rPr>
              <a:t>The bill protects </a:t>
            </a:r>
            <a:r>
              <a:rPr lang="en-US" b="1" i="0" dirty="0">
                <a:solidFill>
                  <a:srgbClr val="2A2A2A"/>
                </a:solidFill>
                <a:effectLst/>
                <a:highlight>
                  <a:srgbClr val="FFFFFF"/>
                </a:highlight>
                <a:latin typeface="ff-dagny-web-pro"/>
              </a:rPr>
              <a:t>new customers (i.e. register with the crypto atm) </a:t>
            </a:r>
            <a:r>
              <a:rPr lang="en-US" b="0" i="0" dirty="0">
                <a:solidFill>
                  <a:srgbClr val="2A2A2A"/>
                </a:solidFill>
                <a:effectLst/>
                <a:highlight>
                  <a:srgbClr val="FFFFFF"/>
                </a:highlight>
                <a:latin typeface="ff-dagny-web-pro"/>
              </a:rPr>
              <a:t>who are victims of fraud by:</a:t>
            </a:r>
          </a:p>
          <a:p>
            <a:pPr marL="171450" indent="-171450">
              <a:buFont typeface="Arial" panose="020B0604020202020204" pitchFamily="34" charset="0"/>
              <a:buChar char="•"/>
            </a:pPr>
            <a:r>
              <a:rPr lang="en-US" b="0" i="0" dirty="0">
                <a:solidFill>
                  <a:srgbClr val="2A2A2A"/>
                </a:solidFill>
                <a:effectLst/>
                <a:highlight>
                  <a:srgbClr val="FFFFFF"/>
                </a:highlight>
                <a:latin typeface="ff-dagny-web-pro"/>
              </a:rPr>
              <a:t>providing a refund of the total transaction amount that occurred during the 72-hour new customer time period as long as they report the fraud within 14 days. The person must contact </a:t>
            </a:r>
            <a:r>
              <a:rPr lang="en-US" dirty="0"/>
              <a:t>the virtual currency kiosk operator and a government or law enforcement agency to inform them of the fraudulent nature of the transaction.</a:t>
            </a:r>
            <a:endParaRPr lang="en-US" b="0" i="0" dirty="0">
              <a:solidFill>
                <a:srgbClr val="2A2A2A"/>
              </a:solidFill>
              <a:effectLst/>
              <a:highlight>
                <a:srgbClr val="FFFFFF"/>
              </a:highlight>
              <a:latin typeface="ff-dagny-web-pro"/>
            </a:endParaRPr>
          </a:p>
          <a:p>
            <a:pPr marL="171450" indent="-171450">
              <a:buFont typeface="Arial" panose="020B0604020202020204" pitchFamily="34" charset="0"/>
              <a:buChar char="•"/>
            </a:pPr>
            <a:r>
              <a:rPr lang="en-US" b="0" i="0" dirty="0">
                <a:solidFill>
                  <a:srgbClr val="2A2A2A"/>
                </a:solidFill>
                <a:effectLst/>
                <a:highlight>
                  <a:srgbClr val="FFFFFF"/>
                </a:highlight>
                <a:latin typeface="ff-dagny-web-pro"/>
              </a:rPr>
              <a:t>Sets a daily virtual currency transaction limit of $2,000 for new customers </a:t>
            </a:r>
          </a:p>
          <a:p>
            <a:pPr marL="171450" indent="-171450">
              <a:buFont typeface="Arial" panose="020B0604020202020204" pitchFamily="34" charset="0"/>
              <a:buChar char="•"/>
            </a:pPr>
            <a:r>
              <a:rPr lang="en-US" b="0" i="0" dirty="0">
                <a:solidFill>
                  <a:srgbClr val="2A2A2A"/>
                </a:solidFill>
                <a:effectLst/>
                <a:highlight>
                  <a:srgbClr val="FFFFFF"/>
                </a:highlight>
                <a:latin typeface="ff-dagny-web-pro"/>
              </a:rPr>
              <a:t>Requires operators to post warning signs that scammers may use virtual transactions to defraud consumers.</a:t>
            </a:r>
          </a:p>
          <a:p>
            <a:endParaRPr lang="en-US" b="0" i="0" u="none" dirty="0">
              <a:solidFill>
                <a:srgbClr val="2A2A2A"/>
              </a:solidFill>
              <a:effectLst/>
              <a:highlight>
                <a:srgbClr val="FFFFFF"/>
              </a:highlight>
              <a:latin typeface="ff-dagny-web-pro"/>
            </a:endParaRPr>
          </a:p>
          <a:p>
            <a:r>
              <a:rPr lang="en-US" b="0" i="0" u="none" dirty="0">
                <a:solidFill>
                  <a:srgbClr val="2A2A2A"/>
                </a:solidFill>
                <a:effectLst/>
                <a:highlight>
                  <a:srgbClr val="FFFFFF"/>
                </a:highlight>
                <a:latin typeface="ff-dagny-web-pro"/>
              </a:rPr>
              <a:t>The </a:t>
            </a:r>
            <a:r>
              <a:rPr lang="en-US" dirty="0"/>
              <a:t>kiosk operator is responsible for providing the refund. </a:t>
            </a:r>
            <a:endParaRPr lang="en-US" b="0" i="0" u="none" dirty="0">
              <a:solidFill>
                <a:srgbClr val="2A2A2A"/>
              </a:solidFill>
              <a:effectLst/>
              <a:highlight>
                <a:srgbClr val="FFFFFF"/>
              </a:highlight>
              <a:latin typeface="ff-dagny-web-pro"/>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83822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FTC Consumer Sentinel Data</a:t>
            </a:r>
          </a:p>
          <a:p>
            <a:r>
              <a:rPr lang="en-US" dirty="0"/>
              <a:t>Same reports show 2x the reports from people age 20-39 compared to people age 70+ in 2022</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6EF4E-528C-492A-B966-560D734644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244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b="0" i="0" dirty="0">
                <a:solidFill>
                  <a:srgbClr val="2A2A2A"/>
                </a:solidFill>
                <a:effectLst/>
                <a:highlight>
                  <a:srgbClr val="FFFFFF"/>
                </a:highlight>
                <a:latin typeface="ff-dagny-web-pro"/>
              </a:rPr>
              <a:t>The financial loss resulting from fraud is profound, particularly when victims are older adults at a time in their lives when they are least able to recover financially. </a:t>
            </a:r>
          </a:p>
          <a:p>
            <a:endParaRPr lang="en-US" sz="2000" b="0" i="0" dirty="0">
              <a:solidFill>
                <a:srgbClr val="2A2A2A"/>
              </a:solidFill>
              <a:effectLst/>
              <a:highlight>
                <a:srgbClr val="FFFFFF"/>
              </a:highlight>
              <a:latin typeface="ff-dagny-web-pro"/>
            </a:endParaRPr>
          </a:p>
          <a:p>
            <a:r>
              <a:rPr lang="en-US" sz="2000" b="0" i="0" dirty="0">
                <a:solidFill>
                  <a:srgbClr val="2A2A2A"/>
                </a:solidFill>
                <a:effectLst/>
                <a:highlight>
                  <a:srgbClr val="FFFFFF"/>
                </a:highlight>
                <a:latin typeface="ff-dagny-web-pro"/>
              </a:rPr>
              <a:t>During the 2024 legislative session, AARP supported the Minnesota Attorney General's bill to create a state-level Restitution Fund for victims of scams and fraud. Unfortunately, given the short legislative session and time constraints, lawmakers did not move the bill this year. AARP will pursue this bill in future legislative session, and we need your help!</a:t>
            </a:r>
            <a:endParaRPr lang="en-US" sz="1400" dirty="0"/>
          </a:p>
          <a:p>
            <a:endParaRPr lang="en-US" sz="1400" dirty="0"/>
          </a:p>
          <a:p>
            <a:endParaRPr lang="en-US" sz="1400" dirty="0"/>
          </a:p>
          <a:p>
            <a:r>
              <a:rPr lang="en-US" sz="1400" dirty="0"/>
              <a:t>If you have been scammed or defrauded, please consider sharing you story with AARP MN. We are advocating for a fraud restitution fund, and personal stories helps to illustrate the need for this type of consumer protection. You can scan the QR code or use the link, aarp.org/</a:t>
            </a:r>
            <a:r>
              <a:rPr lang="en-US" sz="1400" dirty="0" err="1"/>
              <a:t>mnstories</a:t>
            </a:r>
            <a:r>
              <a:rPr lang="en-US" sz="1400" dirty="0"/>
              <a:t>. There is a short form to complete and then an AARP staff person will follow-up with you.</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DFC2A19-6F07-4E52-B22B-BA4A6D1ED55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9578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7360" y="4415790"/>
            <a:ext cx="6075680" cy="4183380"/>
          </a:xfrm>
        </p:spPr>
        <p:txBody>
          <a:bodyPr/>
          <a:lstStyle/>
          <a:p>
            <a:pPr>
              <a:defRPr/>
            </a:pPr>
            <a:r>
              <a:rPr lang="en-US" dirty="0"/>
              <a:t>Hello my name is_____________.    I am an AARP volunteer and I will be your facilitator today.</a:t>
            </a:r>
          </a:p>
          <a:p>
            <a:pPr>
              <a:defRPr/>
            </a:pPr>
            <a:r>
              <a:rPr lang="en-US" dirty="0"/>
              <a:t> </a:t>
            </a:r>
          </a:p>
          <a:p>
            <a:pPr>
              <a:defRPr/>
            </a:pPr>
            <a:r>
              <a:rPr lang="en-US" dirty="0"/>
              <a:t>Thank you for coming.   I am excited and looking forward to our discussion today.  My job as your facilitator today is to present valuable information to you that will help you recognize and avoid fraud.  However, as an AARP volunteer, I have had training on fraud and I do have some great material, but I am not an expert.  I am going to be attentive to moving the conversation along to ensure we are respectful of your schedule and end on time.   </a:t>
            </a:r>
          </a:p>
          <a:p>
            <a:pPr>
              <a:defRPr/>
            </a:pP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Scammers steal billions of dollars from unsuspecting consumers every year. The impact on victims and their families can be financially and emotionally devastating, especially for older Americans.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AARP created the Fraud Watch Network</a:t>
            </a:r>
            <a:r>
              <a:rPr lang="en-US" sz="1200" kern="1200" baseline="0" dirty="0">
                <a:solidFill>
                  <a:schemeClr val="tx1"/>
                </a:solidFill>
                <a:effectLst/>
                <a:latin typeface="+mn-lt"/>
                <a:ea typeface="+mn-ea"/>
                <a:cs typeface="+mn-cs"/>
              </a:rPr>
              <a:t> to</a:t>
            </a:r>
            <a:r>
              <a:rPr lang="en-US" sz="1200" kern="1200" dirty="0">
                <a:solidFill>
                  <a:schemeClr val="tx1"/>
                </a:solidFill>
                <a:effectLst/>
                <a:latin typeface="+mn-lt"/>
                <a:ea typeface="+mn-ea"/>
                <a:cs typeface="+mn-cs"/>
              </a:rPr>
              <a:t> empower consumers to spot and avoid scams, and to provide support and guidance to victims and their families when fraud happens.  In addition to attending</a:t>
            </a:r>
            <a:r>
              <a:rPr lang="en-US" sz="1200" kern="1200" baseline="0" dirty="0">
                <a:solidFill>
                  <a:schemeClr val="tx1"/>
                </a:solidFill>
                <a:effectLst/>
                <a:latin typeface="+mn-lt"/>
                <a:ea typeface="+mn-ea"/>
                <a:cs typeface="+mn-cs"/>
              </a:rPr>
              <a:t> sessions like this today, y</a:t>
            </a:r>
            <a:r>
              <a:rPr lang="en-US" sz="1200" kern="1200" dirty="0">
                <a:solidFill>
                  <a:schemeClr val="tx1"/>
                </a:solidFill>
                <a:effectLst/>
                <a:latin typeface="+mn-lt"/>
                <a:ea typeface="+mn-ea"/>
                <a:cs typeface="+mn-cs"/>
              </a:rPr>
              <a:t>ou can find a wealth</a:t>
            </a:r>
            <a:r>
              <a:rPr lang="en-US" sz="1200" kern="1200" baseline="0" dirty="0">
                <a:solidFill>
                  <a:schemeClr val="tx1"/>
                </a:solidFill>
                <a:effectLst/>
                <a:latin typeface="+mn-lt"/>
                <a:ea typeface="+mn-ea"/>
                <a:cs typeface="+mn-cs"/>
              </a:rPr>
              <a:t> of resources at aarp.org/fraudwatchnetwork. </a:t>
            </a:r>
            <a:endParaRPr lang="en-US" sz="1200" kern="1200" dirty="0">
              <a:solidFill>
                <a:schemeClr val="tx1"/>
              </a:solidFill>
              <a:effectLst/>
              <a:latin typeface="+mn-lt"/>
              <a:ea typeface="+mn-ea"/>
              <a:cs typeface="+mn-cs"/>
            </a:endParaRPr>
          </a:p>
          <a:p>
            <a:pPr>
              <a:defRPr/>
            </a:pPr>
            <a:endParaRPr lang="en-US" dirty="0"/>
          </a:p>
          <a:p>
            <a:pPr defTabSz="931774">
              <a:defRPr/>
            </a:pPr>
            <a:r>
              <a:rPr lang="en-US" dirty="0"/>
              <a:t>Some of you might be asking “Why is AARP engaged in this?”  Well you might know that AARP began 60 years ago when its founder, retired school principal, Dr. Ethel Percy Andrus, discovered one of her former teachers living in a chicken coop.  She was appalled that a woman who’d worked her whole life couldn’t even afford a place to live.  She founded AARP to protect the financial security of older Americans.  Fighting identity theft and fraud is part of that core mission.</a:t>
            </a:r>
          </a:p>
          <a:p>
            <a:pPr>
              <a:defRPr/>
            </a:pPr>
            <a:endParaRPr lang="en-US" dirty="0"/>
          </a:p>
          <a:p>
            <a:pPr>
              <a:defRPr/>
            </a:pPr>
            <a:r>
              <a:rPr lang="en-US" dirty="0"/>
              <a:t>So let’s get started……  </a:t>
            </a:r>
          </a:p>
          <a:p>
            <a:pPr>
              <a:defRPr/>
            </a:pPr>
            <a:endParaRPr lang="en-US" b="1" dirty="0"/>
          </a:p>
          <a:p>
            <a:pPr>
              <a:defRPr/>
            </a:pPr>
            <a:endParaRPr lang="en-US" altLang="en-US" i="1" dirty="0"/>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DA63A4-5250-419F-AE61-0CD8CA69B1F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36255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C6F1D1-6BBA-4629-947C-7B5421802399}"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3343763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6F1D1-6BBA-4629-947C-7B5421802399}"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277902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6F1D1-6BBA-4629-947C-7B5421802399}"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57645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5" name="Slide Number Placeholder 7">
            <a:extLst>
              <a:ext uri="{FF2B5EF4-FFF2-40B4-BE49-F238E27FC236}">
                <a16:creationId xmlns:a16="http://schemas.microsoft.com/office/drawing/2014/main" id="{12781CAF-4B90-4CB2-731E-C54C7D80ED50}"/>
              </a:ext>
            </a:extLst>
          </p:cNvPr>
          <p:cNvSpPr txBox="1">
            <a:spLocks/>
          </p:cNvSpPr>
          <p:nvPr userDrawn="1"/>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a:solidFill>
                <a:srgbClr val="EC1300"/>
              </a:solidFill>
            </a:endParaRPr>
          </a:p>
        </p:txBody>
      </p:sp>
      <p:sp>
        <p:nvSpPr>
          <p:cNvPr id="6" name="Title 1">
            <a:extLst>
              <a:ext uri="{FF2B5EF4-FFF2-40B4-BE49-F238E27FC236}">
                <a16:creationId xmlns:a16="http://schemas.microsoft.com/office/drawing/2014/main" id="{AAFA8AB5-B649-E76D-201C-D4B798AB9B30}"/>
              </a:ext>
            </a:extLst>
          </p:cNvPr>
          <p:cNvSpPr>
            <a:spLocks noGrp="1"/>
          </p:cNvSpPr>
          <p:nvPr>
            <p:ph type="title" hasCustomPrompt="1"/>
          </p:nvPr>
        </p:nvSpPr>
        <p:spPr>
          <a:xfrm>
            <a:off x="577798" y="500958"/>
            <a:ext cx="10425300" cy="676868"/>
          </a:xfrm>
        </p:spPr>
        <p:txBody>
          <a:bodyPr>
            <a:noAutofit/>
          </a:bodyPr>
          <a:lstStyle>
            <a:lvl1pPr algn="l">
              <a:defRPr sz="3733" b="1" spc="-40" baseline="0">
                <a:solidFill>
                  <a:schemeClr val="tx2"/>
                </a:solidFill>
              </a:defRPr>
            </a:lvl1pPr>
          </a:lstStyle>
          <a:p>
            <a:r>
              <a:rPr lang="en-US"/>
              <a:t>Add Title 28 </a:t>
            </a:r>
            <a:r>
              <a:rPr lang="en-US" err="1"/>
              <a:t>pt</a:t>
            </a:r>
            <a:endParaRPr lang="en-US"/>
          </a:p>
        </p:txBody>
      </p:sp>
      <p:sp>
        <p:nvSpPr>
          <p:cNvPr id="15" name="Content Placeholder 3">
            <a:extLst>
              <a:ext uri="{FF2B5EF4-FFF2-40B4-BE49-F238E27FC236}">
                <a16:creationId xmlns:a16="http://schemas.microsoft.com/office/drawing/2014/main" id="{6A6D3961-3AAD-AD10-F039-E8357010DE0F}"/>
              </a:ext>
            </a:extLst>
          </p:cNvPr>
          <p:cNvSpPr>
            <a:spLocks noGrp="1"/>
          </p:cNvSpPr>
          <p:nvPr>
            <p:ph sz="quarter" idx="11" hasCustomPrompt="1"/>
          </p:nvPr>
        </p:nvSpPr>
        <p:spPr>
          <a:xfrm>
            <a:off x="579883" y="1356858"/>
            <a:ext cx="10424724" cy="4713524"/>
          </a:xfrm>
        </p:spPr>
        <p:txBody>
          <a:bodyPr>
            <a:normAutofit/>
          </a:bodyPr>
          <a:lstStyle>
            <a:lvl1pPr marL="0" marR="0" indent="0" algn="l" defTabSz="609570" rtl="0" eaLnBrk="1" fontAlgn="auto" latinLnBrk="0" hangingPunct="1">
              <a:lnSpc>
                <a:spcPct val="100000"/>
              </a:lnSpc>
              <a:spcBef>
                <a:spcPct val="20000"/>
              </a:spcBef>
              <a:spcAft>
                <a:spcPts val="0"/>
              </a:spcAft>
              <a:buClrTx/>
              <a:buSzTx/>
              <a:buFont typeface="Arial"/>
              <a:buNone/>
              <a:tabLst/>
              <a:defRPr sz="3200">
                <a:solidFill>
                  <a:schemeClr val="bg1">
                    <a:lumMod val="75000"/>
                  </a:schemeClr>
                </a:solidFill>
              </a:defRPr>
            </a:lvl1pPr>
          </a:lstStyle>
          <a:p>
            <a:pPr marL="0" marR="0" lvl="0" indent="0" algn="l" defTabSz="609570" rtl="0" eaLnBrk="1" fontAlgn="auto" latinLnBrk="0" hangingPunct="1">
              <a:lnSpc>
                <a:spcPct val="100000"/>
              </a:lnSpc>
              <a:spcBef>
                <a:spcPct val="20000"/>
              </a:spcBef>
              <a:spcAft>
                <a:spcPts val="0"/>
              </a:spcAft>
              <a:buClrTx/>
              <a:buSzTx/>
              <a:buFont typeface="Arial"/>
              <a:buNone/>
              <a:tabLst/>
              <a:defRPr/>
            </a:pPr>
            <a:r>
              <a:rPr lang="en-US"/>
              <a:t>Click on Icon to add element</a:t>
            </a:r>
          </a:p>
          <a:p>
            <a:pPr lvl="0"/>
            <a:endParaRPr lang="en-US"/>
          </a:p>
        </p:txBody>
      </p:sp>
    </p:spTree>
    <p:extLst>
      <p:ext uri="{BB962C8B-B14F-4D97-AF65-F5344CB8AC3E}">
        <p14:creationId xmlns:p14="http://schemas.microsoft.com/office/powerpoint/2010/main" val="3690185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Slide – State Logo">
    <p:bg>
      <p:bgPr>
        <a:solidFill>
          <a:schemeClr val="tx2"/>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7C700F1-61B0-FB4A-9B52-91B8FE33A4A9}"/>
              </a:ext>
            </a:extLst>
          </p:cNvPr>
          <p:cNvSpPr>
            <a:spLocks noGrp="1"/>
          </p:cNvSpPr>
          <p:nvPr>
            <p:ph type="title" hasCustomPrompt="1"/>
          </p:nvPr>
        </p:nvSpPr>
        <p:spPr>
          <a:xfrm>
            <a:off x="460691" y="1747101"/>
            <a:ext cx="10553091" cy="2224727"/>
          </a:xfrm>
        </p:spPr>
        <p:txBody>
          <a:bodyPr anchor="b">
            <a:noAutofit/>
          </a:bodyPr>
          <a:lstStyle>
            <a:lvl1pPr algn="l">
              <a:lnSpc>
                <a:spcPct val="90000"/>
              </a:lnSpc>
              <a:defRPr sz="7200" b="1" cap="none">
                <a:solidFill>
                  <a:schemeClr val="accent6"/>
                </a:solidFill>
              </a:defRPr>
            </a:lvl1pPr>
          </a:lstStyle>
          <a:p>
            <a:r>
              <a:rPr lang="en-US"/>
              <a:t>Insert Title Text</a:t>
            </a:r>
            <a:br>
              <a:rPr lang="en-US"/>
            </a:br>
            <a:r>
              <a:rPr lang="en-US"/>
              <a:t>Here 54 </a:t>
            </a:r>
            <a:r>
              <a:rPr lang="en-US" err="1"/>
              <a:t>pt</a:t>
            </a:r>
            <a:r>
              <a:rPr lang="en-US"/>
              <a:t> Bold</a:t>
            </a:r>
          </a:p>
        </p:txBody>
      </p:sp>
      <p:sp>
        <p:nvSpPr>
          <p:cNvPr id="17" name="Text Placeholder 2">
            <a:extLst>
              <a:ext uri="{FF2B5EF4-FFF2-40B4-BE49-F238E27FC236}">
                <a16:creationId xmlns:a16="http://schemas.microsoft.com/office/drawing/2014/main" id="{11E97F76-27B7-D649-8B30-725CFB08EC07}"/>
              </a:ext>
            </a:extLst>
          </p:cNvPr>
          <p:cNvSpPr>
            <a:spLocks noGrp="1"/>
          </p:cNvSpPr>
          <p:nvPr>
            <p:ph type="body" idx="1" hasCustomPrompt="1"/>
          </p:nvPr>
        </p:nvSpPr>
        <p:spPr>
          <a:xfrm>
            <a:off x="460691" y="4247657"/>
            <a:ext cx="9443331" cy="1139552"/>
          </a:xfrm>
        </p:spPr>
        <p:txBody>
          <a:bodyPr lIns="91440" tIns="182880" rIns="91440" bIns="0" anchor="ctr">
            <a:normAutofit/>
          </a:bodyPr>
          <a:lstStyle>
            <a:lvl1pPr marL="0" indent="0">
              <a:lnSpc>
                <a:spcPct val="8000"/>
              </a:lnSpc>
              <a:buNone/>
              <a:defRPr sz="4800">
                <a:solidFill>
                  <a:schemeClr val="accent6"/>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Insert Subtitle Here 36 </a:t>
            </a:r>
            <a:r>
              <a:rPr lang="en-US" err="1"/>
              <a:t>pt</a:t>
            </a:r>
            <a:r>
              <a:rPr lang="en-US"/>
              <a:t> Regular</a:t>
            </a:r>
          </a:p>
        </p:txBody>
      </p:sp>
      <p:sp>
        <p:nvSpPr>
          <p:cNvPr id="3" name="Picture Placeholder 2">
            <a:extLst>
              <a:ext uri="{FF2B5EF4-FFF2-40B4-BE49-F238E27FC236}">
                <a16:creationId xmlns:a16="http://schemas.microsoft.com/office/drawing/2014/main" id="{363E87A6-60D9-704B-B8C2-0E228EBB3AC7}"/>
              </a:ext>
            </a:extLst>
          </p:cNvPr>
          <p:cNvSpPr>
            <a:spLocks noGrp="1"/>
          </p:cNvSpPr>
          <p:nvPr>
            <p:ph type="pic" sz="quarter" idx="10" hasCustomPrompt="1"/>
          </p:nvPr>
        </p:nvSpPr>
        <p:spPr>
          <a:xfrm>
            <a:off x="643523" y="391449"/>
            <a:ext cx="1841500" cy="935567"/>
          </a:xfrm>
        </p:spPr>
        <p:txBody>
          <a:bodyPr>
            <a:normAutofit/>
          </a:bodyPr>
          <a:lstStyle>
            <a:lvl1pPr marL="0" indent="0">
              <a:buNone/>
              <a:defRPr sz="1867"/>
            </a:lvl1pPr>
          </a:lstStyle>
          <a:p>
            <a:r>
              <a:rPr lang="en-US"/>
              <a:t>Insert AARP State Logo</a:t>
            </a:r>
          </a:p>
        </p:txBody>
      </p:sp>
    </p:spTree>
    <p:extLst>
      <p:ext uri="{BB962C8B-B14F-4D97-AF65-F5344CB8AC3E}">
        <p14:creationId xmlns:p14="http://schemas.microsoft.com/office/powerpoint/2010/main" val="26236469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10C09-49C0-6191-1133-F833F816361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DD0CF7-8DEC-5B87-59AD-2CD62FCF2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BAE5947-C6AD-E44D-870C-1FE9889D1FE8}"/>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5" name="Footer Placeholder 4">
            <a:extLst>
              <a:ext uri="{FF2B5EF4-FFF2-40B4-BE49-F238E27FC236}">
                <a16:creationId xmlns:a16="http://schemas.microsoft.com/office/drawing/2014/main" id="{1F37403A-2D6E-806C-A76A-42555BBB8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FB7C67-A6F8-BE6B-B849-205CD6B095CF}"/>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1460620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6A3A3-2FD5-B3B7-51B4-CFA12FE048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44999B-B71E-9F62-CB2B-B8BA6947C7B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01A163-16A9-E2DE-3547-6C5F96104973}"/>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5" name="Footer Placeholder 4">
            <a:extLst>
              <a:ext uri="{FF2B5EF4-FFF2-40B4-BE49-F238E27FC236}">
                <a16:creationId xmlns:a16="http://schemas.microsoft.com/office/drawing/2014/main" id="{64EB6D8B-73A8-2749-FF80-4066739DA3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8C19D-9CBA-7F1A-DD18-7EBFD8570F67}"/>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1760665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78A8A-00A7-38A7-DF7E-DF0CF9AA9D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FD28F1-3A32-2622-3606-C2899A50E69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04D721-0185-0620-3DF3-80CBF29639FD}"/>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5" name="Footer Placeholder 4">
            <a:extLst>
              <a:ext uri="{FF2B5EF4-FFF2-40B4-BE49-F238E27FC236}">
                <a16:creationId xmlns:a16="http://schemas.microsoft.com/office/drawing/2014/main" id="{145C2410-CD8D-5715-6A05-CC35D9A500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879A2B-25ED-F06F-8654-D74919EB1080}"/>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12952747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06A90-3787-16C5-7478-24B84665B3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BB1250-FEEF-1F75-3574-D9D5281621F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F4D850-159E-16B4-46DD-12C21A42C1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2737439-9C9B-FD28-A8A8-4181C1D6EECF}"/>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6" name="Footer Placeholder 5">
            <a:extLst>
              <a:ext uri="{FF2B5EF4-FFF2-40B4-BE49-F238E27FC236}">
                <a16:creationId xmlns:a16="http://schemas.microsoft.com/office/drawing/2014/main" id="{F94BCB74-B55D-8CAA-1E02-E92B471A3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E37752-73D7-87FB-03B8-E67B06CBC392}"/>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2089793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E02D9-5F96-1AF7-21C2-D538B4CB53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E822CB-7F86-3B66-DB9F-15295C6F9A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65C51E-B2C7-B3FE-5FE1-53DCB6D1B3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6F5E4C-5828-7704-A86B-A662BF9D87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5F8A5-0E2B-CD42-AC94-708F99A3066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EE1BBDA-A49D-14FE-408D-BC1BDA0D2F6E}"/>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8" name="Footer Placeholder 7">
            <a:extLst>
              <a:ext uri="{FF2B5EF4-FFF2-40B4-BE49-F238E27FC236}">
                <a16:creationId xmlns:a16="http://schemas.microsoft.com/office/drawing/2014/main" id="{28DDEBDF-1434-A28E-825C-923401934A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AE53A6-5173-91F0-3CE8-7F76F238FE12}"/>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863554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8D6CF1-6396-A50F-33C2-3DF90E1E98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EA0AE1F-38AC-D394-87CE-6432AF8B43E8}"/>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4" name="Footer Placeholder 3">
            <a:extLst>
              <a:ext uri="{FF2B5EF4-FFF2-40B4-BE49-F238E27FC236}">
                <a16:creationId xmlns:a16="http://schemas.microsoft.com/office/drawing/2014/main" id="{EE24E55D-CE83-8047-5182-2C15AA5B3B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0D6B0-18A7-77B9-523E-8537CDFCA1E2}"/>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4980375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C6F1D1-6BBA-4629-947C-7B5421802399}"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22121125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DBCA5C-163E-23F4-72D9-11C25FBE43F8}"/>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3" name="Footer Placeholder 2">
            <a:extLst>
              <a:ext uri="{FF2B5EF4-FFF2-40B4-BE49-F238E27FC236}">
                <a16:creationId xmlns:a16="http://schemas.microsoft.com/office/drawing/2014/main" id="{55313984-5FD0-366C-4B43-3673090857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DCE87B-1A68-2F17-D4D6-7D75B2F38A58}"/>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872275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EEAD05-4791-0F24-8425-9A7DB7C499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31AD98-9451-527C-0154-570BFC78F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3A18BE-A6D5-A846-0756-1C8C5BE34E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E0DEE1-0392-4FA7-A625-890A76E323D4}"/>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6" name="Footer Placeholder 5">
            <a:extLst>
              <a:ext uri="{FF2B5EF4-FFF2-40B4-BE49-F238E27FC236}">
                <a16:creationId xmlns:a16="http://schemas.microsoft.com/office/drawing/2014/main" id="{098BB031-B4B5-831F-7596-39D69DED32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878316-3698-DF84-704F-13F7A672903A}"/>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35357252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E09F5-3797-F604-FDE2-089796C3B6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EB2293-D837-139B-E21E-70DF30000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13C867-AF9F-CBE9-9FD4-5452699C41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2313EF-84FC-34EB-F39E-D4393DA47A3D}"/>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6" name="Footer Placeholder 5">
            <a:extLst>
              <a:ext uri="{FF2B5EF4-FFF2-40B4-BE49-F238E27FC236}">
                <a16:creationId xmlns:a16="http://schemas.microsoft.com/office/drawing/2014/main" id="{9217889F-DF0C-674F-D184-F82AB330E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34D894-0061-BC67-63F8-CCD4BFC990EC}"/>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1479820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0B664-65F8-5F47-FE52-166BE31B3A4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0FF91F8-24B5-FF33-B66C-F28119D841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5DEF48-324B-F242-0CC6-A05A019E6D7A}"/>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5" name="Footer Placeholder 4">
            <a:extLst>
              <a:ext uri="{FF2B5EF4-FFF2-40B4-BE49-F238E27FC236}">
                <a16:creationId xmlns:a16="http://schemas.microsoft.com/office/drawing/2014/main" id="{ABF19382-35AD-2CA6-1097-C443522B3A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8BF481-4894-2C61-78D2-B66F4516E41A}"/>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2005327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99AE86-8638-5FD4-1B95-BC42F6021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D37D84-89AF-3BC5-EE56-CE711739F9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361624-23A0-6F8A-15DF-8F958F674FDF}"/>
              </a:ext>
            </a:extLst>
          </p:cNvPr>
          <p:cNvSpPr>
            <a:spLocks noGrp="1"/>
          </p:cNvSpPr>
          <p:nvPr>
            <p:ph type="dt" sz="half" idx="10"/>
          </p:nvPr>
        </p:nvSpPr>
        <p:spPr/>
        <p:txBody>
          <a:bodyPr/>
          <a:lstStyle/>
          <a:p>
            <a:fld id="{BAD0E11B-2475-427A-86BD-884944E3B1FC}" type="datetimeFigureOut">
              <a:rPr lang="en-US" smtClean="0"/>
              <a:t>5/27/2025</a:t>
            </a:fld>
            <a:endParaRPr lang="en-US"/>
          </a:p>
        </p:txBody>
      </p:sp>
      <p:sp>
        <p:nvSpPr>
          <p:cNvPr id="5" name="Footer Placeholder 4">
            <a:extLst>
              <a:ext uri="{FF2B5EF4-FFF2-40B4-BE49-F238E27FC236}">
                <a16:creationId xmlns:a16="http://schemas.microsoft.com/office/drawing/2014/main" id="{AA7E4415-593B-5D73-8AE4-AA46AF2592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B544C8-8A6A-ACAC-FA43-DD8376B5939A}"/>
              </a:ext>
            </a:extLst>
          </p:cNvPr>
          <p:cNvSpPr>
            <a:spLocks noGrp="1"/>
          </p:cNvSpPr>
          <p:nvPr>
            <p:ph type="sldNum" sz="quarter" idx="12"/>
          </p:nvPr>
        </p:nvSpPr>
        <p:spPr/>
        <p:txBody>
          <a:bodyPr/>
          <a:lstStyle/>
          <a:p>
            <a:fld id="{2D1ED35D-FFBC-4E58-AD01-CE0A5E005A6D}" type="slidenum">
              <a:rPr lang="en-US" smtClean="0"/>
              <a:t>‹#›</a:t>
            </a:fld>
            <a:endParaRPr lang="en-US"/>
          </a:p>
        </p:txBody>
      </p:sp>
    </p:spTree>
    <p:extLst>
      <p:ext uri="{BB962C8B-B14F-4D97-AF65-F5344CB8AC3E}">
        <p14:creationId xmlns:p14="http://schemas.microsoft.com/office/powerpoint/2010/main" val="1304404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wo content no text – No Logo">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10964E5-429F-ED45-A89B-C5C238E89434}"/>
              </a:ext>
            </a:extLst>
          </p:cNvPr>
          <p:cNvSpPr>
            <a:spLocks noGrp="1"/>
          </p:cNvSpPr>
          <p:nvPr>
            <p:ph type="body" sz="quarter" idx="14" hasCustomPrompt="1"/>
          </p:nvPr>
        </p:nvSpPr>
        <p:spPr>
          <a:xfrm>
            <a:off x="609601" y="525357"/>
            <a:ext cx="10970684" cy="639763"/>
          </a:xfrm>
        </p:spPr>
        <p:txBody>
          <a:bodyPr>
            <a:noAutofit/>
          </a:bodyPr>
          <a:lstStyle>
            <a:lvl1pPr marL="0" indent="0">
              <a:buNone/>
              <a:defRPr sz="3733" b="1" i="0" spc="-40" baseline="0">
                <a:solidFill>
                  <a:srgbClr val="EC1300"/>
                </a:solidFill>
                <a:latin typeface="Arial" panose="020B0604020202020204" pitchFamily="34" charset="0"/>
                <a:cs typeface="Arial" panose="020B0604020202020204" pitchFamily="34" charset="0"/>
              </a:defRPr>
            </a:lvl1pPr>
            <a:lvl2pPr marL="609585" indent="0">
              <a:buNone/>
              <a:defRPr/>
            </a:lvl2pPr>
          </a:lstStyle>
          <a:p>
            <a:pPr lvl="0"/>
            <a:r>
              <a:rPr lang="en-US"/>
              <a:t>Add Title 28 </a:t>
            </a:r>
            <a:r>
              <a:rPr lang="en-US" err="1"/>
              <a:t>pt</a:t>
            </a:r>
            <a:endParaRPr lang="en-US"/>
          </a:p>
        </p:txBody>
      </p:sp>
      <p:sp>
        <p:nvSpPr>
          <p:cNvPr id="13" name="Slide Number Placeholder 7">
            <a:extLst>
              <a:ext uri="{FF2B5EF4-FFF2-40B4-BE49-F238E27FC236}">
                <a16:creationId xmlns:a16="http://schemas.microsoft.com/office/drawing/2014/main" id="{647469C5-59BE-8A44-BABE-1BCBEF6AEA04}"/>
              </a:ext>
            </a:extLst>
          </p:cNvPr>
          <p:cNvSpPr txBox="1">
            <a:spLocks/>
          </p:cNvSpPr>
          <p:nvPr/>
        </p:nvSpPr>
        <p:spPr>
          <a:xfrm>
            <a:off x="8940800" y="6320068"/>
            <a:ext cx="2844800" cy="365125"/>
          </a:xfrm>
          <a:prstGeom prst="rect">
            <a:avLst/>
          </a:prstGeom>
        </p:spPr>
        <p:txBody>
          <a:bodyPr vert="horz" lIns="121920" tIns="60960" rIns="121920" bIns="60960" rtlCol="0" anchor="ctr"/>
          <a:lstStyle>
            <a:defPPr>
              <a:defRPr lang="en-US"/>
            </a:defPPr>
            <a:lvl1pPr marL="0" indent="0" algn="r" defTabSz="457200" rtl="0" eaLnBrk="1" latinLnBrk="0" hangingPunct="1">
              <a:buFont typeface="Arial"/>
              <a:buNone/>
              <a:defRPr sz="9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28EE48-FF1E-A440-BFD0-EB736DD00FF4}" type="slidenum">
              <a:rPr lang="en-US" sz="1200" smtClean="0">
                <a:solidFill>
                  <a:srgbClr val="EC1300"/>
                </a:solidFill>
              </a:rPr>
              <a:pPr/>
              <a:t>‹#›</a:t>
            </a:fld>
            <a:endParaRPr lang="en-US" sz="1200">
              <a:solidFill>
                <a:srgbClr val="EC1300"/>
              </a:solidFill>
            </a:endParaRPr>
          </a:p>
        </p:txBody>
      </p:sp>
      <p:sp>
        <p:nvSpPr>
          <p:cNvPr id="10" name="Content Placeholder 3">
            <a:extLst>
              <a:ext uri="{FF2B5EF4-FFF2-40B4-BE49-F238E27FC236}">
                <a16:creationId xmlns:a16="http://schemas.microsoft.com/office/drawing/2014/main" id="{23078687-3C95-5843-8872-1329721A0F1E}"/>
              </a:ext>
            </a:extLst>
          </p:cNvPr>
          <p:cNvSpPr>
            <a:spLocks noGrp="1"/>
          </p:cNvSpPr>
          <p:nvPr>
            <p:ph sz="quarter" idx="11" hasCustomPrompt="1"/>
          </p:nvPr>
        </p:nvSpPr>
        <p:spPr>
          <a:xfrm>
            <a:off x="609599" y="1640114"/>
            <a:ext cx="5386919" cy="4447999"/>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a:solidFill>
                  <a:schemeClr val="bg1">
                    <a:lumMod val="75000"/>
                  </a:schemeClr>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on Icon to add element</a:t>
            </a:r>
          </a:p>
          <a:p>
            <a:pPr lvl="0"/>
            <a:endParaRPr lang="en-US"/>
          </a:p>
        </p:txBody>
      </p:sp>
      <p:sp>
        <p:nvSpPr>
          <p:cNvPr id="11" name="Content Placeholder 3">
            <a:extLst>
              <a:ext uri="{FF2B5EF4-FFF2-40B4-BE49-F238E27FC236}">
                <a16:creationId xmlns:a16="http://schemas.microsoft.com/office/drawing/2014/main" id="{B90B8B19-C2C8-154D-BEBC-4C86D6424384}"/>
              </a:ext>
            </a:extLst>
          </p:cNvPr>
          <p:cNvSpPr>
            <a:spLocks noGrp="1"/>
          </p:cNvSpPr>
          <p:nvPr>
            <p:ph sz="quarter" idx="15" hasCustomPrompt="1"/>
          </p:nvPr>
        </p:nvSpPr>
        <p:spPr>
          <a:xfrm>
            <a:off x="6193366" y="1640113"/>
            <a:ext cx="5386919" cy="4448000"/>
          </a:xfrm>
        </p:spPr>
        <p:txBody>
          <a:bodyPr>
            <a:normAutofit/>
          </a:bodyPr>
          <a:lstStyle>
            <a:lvl1pPr marL="0" marR="0" indent="0" algn="l" defTabSz="609585" rtl="0" eaLnBrk="1" fontAlgn="auto" latinLnBrk="0" hangingPunct="1">
              <a:lnSpc>
                <a:spcPct val="100000"/>
              </a:lnSpc>
              <a:spcBef>
                <a:spcPct val="20000"/>
              </a:spcBef>
              <a:spcAft>
                <a:spcPts val="0"/>
              </a:spcAft>
              <a:buClrTx/>
              <a:buSzTx/>
              <a:buFont typeface="Arial"/>
              <a:buNone/>
              <a:tabLst/>
              <a:defRPr sz="2667">
                <a:solidFill>
                  <a:schemeClr val="bg1">
                    <a:lumMod val="75000"/>
                  </a:schemeClr>
                </a:solidFill>
              </a:defRPr>
            </a:lvl1pPr>
          </a:lstStyle>
          <a:p>
            <a:pPr marL="0" marR="0" lvl="0" indent="0" algn="l" defTabSz="609585" rtl="0" eaLnBrk="1" fontAlgn="auto" latinLnBrk="0" hangingPunct="1">
              <a:lnSpc>
                <a:spcPct val="100000"/>
              </a:lnSpc>
              <a:spcBef>
                <a:spcPct val="20000"/>
              </a:spcBef>
              <a:spcAft>
                <a:spcPts val="0"/>
              </a:spcAft>
              <a:buClrTx/>
              <a:buSzTx/>
              <a:buFont typeface="Arial"/>
              <a:buNone/>
              <a:tabLst/>
              <a:defRPr/>
            </a:pPr>
            <a:r>
              <a:rPr lang="en-US"/>
              <a:t>Click on Icon to add element</a:t>
            </a:r>
          </a:p>
          <a:p>
            <a:pPr lvl="0"/>
            <a:endParaRPr lang="en-US"/>
          </a:p>
        </p:txBody>
      </p:sp>
    </p:spTree>
    <p:extLst>
      <p:ext uri="{BB962C8B-B14F-4D97-AF65-F5344CB8AC3E}">
        <p14:creationId xmlns:p14="http://schemas.microsoft.com/office/powerpoint/2010/main" val="299343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1C6F1D1-6BBA-4629-947C-7B5421802399}" type="datetimeFigureOut">
              <a:rPr lang="en-US" smtClean="0"/>
              <a:t>5/27/2025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2413647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C6F1D1-6BBA-4629-947C-7B5421802399}"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1542546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C6F1D1-6BBA-4629-947C-7B5421802399}" type="datetimeFigureOut">
              <a:rPr lang="en-US" smtClean="0"/>
              <a:t>5/27/2025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479834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C6F1D1-6BBA-4629-947C-7B5421802399}" type="datetimeFigureOut">
              <a:rPr lang="en-US" smtClean="0"/>
              <a:t>5/27/2025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2000475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C6F1D1-6BBA-4629-947C-7B5421802399}" type="datetimeFigureOut">
              <a:rPr lang="en-US" smtClean="0"/>
              <a:t>5/27/2025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2644483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C6F1D1-6BBA-4629-947C-7B5421802399}"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210057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1C6F1D1-6BBA-4629-947C-7B5421802399}" type="datetimeFigureOut">
              <a:rPr lang="en-US" smtClean="0"/>
              <a:t>5/27/2025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84F3A2-338E-40D1-A0A3-96CE1D4CAC74}" type="slidenum">
              <a:rPr lang="en-US" smtClean="0"/>
              <a:t>‹#›</a:t>
            </a:fld>
            <a:endParaRPr lang="en-US"/>
          </a:p>
        </p:txBody>
      </p:sp>
    </p:spTree>
    <p:extLst>
      <p:ext uri="{BB962C8B-B14F-4D97-AF65-F5344CB8AC3E}">
        <p14:creationId xmlns:p14="http://schemas.microsoft.com/office/powerpoint/2010/main" val="79836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6F1D1-6BBA-4629-947C-7B5421802399}" type="datetimeFigureOut">
              <a:rPr lang="en-US" smtClean="0"/>
              <a:t>5/27/2025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84F3A2-338E-40D1-A0A3-96CE1D4CAC74}" type="slidenum">
              <a:rPr lang="en-US" smtClean="0"/>
              <a:t>‹#›</a:t>
            </a:fld>
            <a:endParaRPr lang="en-US"/>
          </a:p>
        </p:txBody>
      </p:sp>
    </p:spTree>
    <p:extLst>
      <p:ext uri="{BB962C8B-B14F-4D97-AF65-F5344CB8AC3E}">
        <p14:creationId xmlns:p14="http://schemas.microsoft.com/office/powerpoint/2010/main" val="28435011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8FBE9D-536F-9CC7-7604-BAF5E71240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2FAD59-588E-0915-0261-410D29EFBB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11864B-25A1-269D-3A89-0700844CF6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D0E11B-2475-427A-86BD-884944E3B1FC}" type="datetimeFigureOut">
              <a:rPr lang="en-US" smtClean="0"/>
              <a:t>5/27/2025</a:t>
            </a:fld>
            <a:endParaRPr lang="en-US"/>
          </a:p>
        </p:txBody>
      </p:sp>
      <p:sp>
        <p:nvSpPr>
          <p:cNvPr id="5" name="Footer Placeholder 4">
            <a:extLst>
              <a:ext uri="{FF2B5EF4-FFF2-40B4-BE49-F238E27FC236}">
                <a16:creationId xmlns:a16="http://schemas.microsoft.com/office/drawing/2014/main" id="{716A5A8D-B0F0-A545-B0D3-82139BE7AE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088142E-C4A3-E5EB-C43B-5FB017B35F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1ED35D-FFBC-4E58-AD01-CE0A5E005A6D}" type="slidenum">
              <a:rPr lang="en-US" smtClean="0"/>
              <a:t>‹#›</a:t>
            </a:fld>
            <a:endParaRPr lang="en-US"/>
          </a:p>
        </p:txBody>
      </p:sp>
    </p:spTree>
    <p:extLst>
      <p:ext uri="{BB962C8B-B14F-4D97-AF65-F5344CB8AC3E}">
        <p14:creationId xmlns:p14="http://schemas.microsoft.com/office/powerpoint/2010/main" val="426005829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hyperlink" Target="http://www.aarp.org/fraudwatchnet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ssionQuestionData" descr="&lt;?xml version=&quot;1.0&quot;?&gt;&lt;AllQuestions /&gt;" hidden="1"/>
          <p:cNvSpPr txBox="1"/>
          <p:nvPr/>
        </p:nvSpPr>
        <p:spPr>
          <a:xfrm>
            <a:off x="152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SessionAnswerData" descr="&lt;?xml version=&quot;1.0&quot;?&gt;&lt;AllAnswers /&gt;" hidden="1"/>
          <p:cNvSpPr txBox="1"/>
          <p:nvPr/>
        </p:nvSpPr>
        <p:spPr>
          <a:xfrm>
            <a:off x="279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SessionResponseData" hidden="1"/>
          <p:cNvSpPr txBox="1"/>
          <p:nvPr/>
        </p:nvSpPr>
        <p:spPr>
          <a:xfrm>
            <a:off x="152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Color [A=255, R=185, G=222, B=228]&lt;/chartColor1&gt;&lt;chartColor2&gt;Color [A=255, R=51, G=50, B=152]&lt;/chartColor2&gt;&lt;chartColor3&gt;Color [A=255, R=1, G=153, B=154]&lt;/chartColor3&gt;&lt;chartColor4&gt;Color [A=255, R=153, G=202, B=0]&lt;/chartColor4&gt;&lt;chartColor5&gt;Color [A=255, R=128, G=128, B=128]&lt;/chartColor5&gt;&lt;chartColor6&gt;Color [A=255, R=185, G=222, B=228]&lt;/chartColor6&gt;&lt;chartColor7&gt;Color [A=255, R=51, G=50, B=152]&lt;/chartColor7&gt;&lt;chartColor8&gt;Color [A=255, R=1, G=153, B=154]&lt;/chartColor8&gt;&lt;chartColor9&gt;Color [A=255, R=153, G=202, B=0]&lt;/chartColor9&gt;&lt;chartColor10&gt;Color [A=255, R=128, G=128, B=128]&lt;/chartColor10&gt;&lt;teamColor1&gt;Color [A=255, R=187, G=224, B=227]&lt;/teamColor1&gt;&lt;teamColor2&gt;Color [A=255, R=51, G=51, B=153]&lt;/teamColor2&gt;&lt;teamColor3&gt;Color [A=255, R=0, G=153, B=153]&lt;/teamColor3&gt;&lt;teamColor4&gt;Color [A=255, R=153, G=204, B=0]&lt;/teamColor4&gt;&lt;teamColor5&gt;Color [A=255, R=128, G=128, B=128]&lt;/teamColor5&gt;&lt;teamColor6&gt;Color [A=255, R=0, G=0, B=0]&lt;/teamColor6&gt;&lt;teamColor7&gt;Color [A=255, R=0, G=102, B=204]&lt;/teamColor7&gt;&lt;teamColor8&gt;Color [A=255, R=204, G=204, B=255]&lt;/teamColor8&gt;&lt;teamColor9&gt;Color [A=255, R=255, G=0, B=0]&lt;/teamColor9&gt;&lt;teamColor10&gt;Color [A=255, R=255, G=255, B=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lt;/isGridColorKnownColor&gt;&lt;gridColorName&gt;&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152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a:grpSpLocks noChangeAspect="1"/>
          </p:cNvGrpSpPr>
          <p:nvPr/>
        </p:nvGrpSpPr>
        <p:grpSpPr>
          <a:xfrm>
            <a:off x="-12871" y="-12400"/>
            <a:ext cx="12200913" cy="3327807"/>
            <a:chOff x="0" y="5357481"/>
            <a:chExt cx="9144000" cy="1488248"/>
          </a:xfrm>
        </p:grpSpPr>
        <p:sp>
          <p:nvSpPr>
            <p:cNvPr id="9" name="Rectangle 8"/>
            <p:cNvSpPr/>
            <p:nvPr/>
          </p:nvSpPr>
          <p:spPr>
            <a:xfrm>
              <a:off x="0" y="5357481"/>
              <a:ext cx="9144000" cy="1332132"/>
            </a:xfrm>
            <a:prstGeom prst="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0" y="6676121"/>
              <a:ext cx="9144000" cy="169608"/>
            </a:xfrm>
            <a:prstGeom prst="rect">
              <a:avLst/>
            </a:prstGeom>
            <a:gradFill flip="none" rotWithShape="1">
              <a:gsLst>
                <a:gs pos="0">
                  <a:srgbClr val="FFFF00"/>
                </a:gs>
                <a:gs pos="74000">
                  <a:srgbClr val="FFFF66"/>
                </a:gs>
                <a:gs pos="8300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 name="TextBox 3"/>
          <p:cNvSpPr txBox="1"/>
          <p:nvPr/>
        </p:nvSpPr>
        <p:spPr>
          <a:xfrm>
            <a:off x="1994385" y="3767830"/>
            <a:ext cx="8186402"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Jay Haapala,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Associate State Director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AARP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651-726-5654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jhaapala@aarp.org</a:t>
            </a:r>
          </a:p>
        </p:txBody>
      </p:sp>
      <p:pic>
        <p:nvPicPr>
          <p:cNvPr id="5" name="Picture 4" descr="A black and white logo&#10;&#10;Description automatically generated">
            <a:extLst>
              <a:ext uri="{FF2B5EF4-FFF2-40B4-BE49-F238E27FC236}">
                <a16:creationId xmlns:a16="http://schemas.microsoft.com/office/drawing/2014/main" id="{2B930432-6294-824D-0DED-008919515D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3419" y="579028"/>
            <a:ext cx="6096000" cy="1795866"/>
          </a:xfrm>
          <a:prstGeom prst="rect">
            <a:avLst/>
          </a:prstGeom>
        </p:spPr>
      </p:pic>
      <p:sp>
        <p:nvSpPr>
          <p:cNvPr id="6" name="TextBox 5">
            <a:extLst>
              <a:ext uri="{FF2B5EF4-FFF2-40B4-BE49-F238E27FC236}">
                <a16:creationId xmlns:a16="http://schemas.microsoft.com/office/drawing/2014/main" id="{39CB2337-8979-D807-D933-530BFBDA0E52}"/>
              </a:ext>
            </a:extLst>
          </p:cNvPr>
          <p:cNvSpPr txBox="1"/>
          <p:nvPr/>
        </p:nvSpPr>
        <p:spPr>
          <a:xfrm>
            <a:off x="7120273" y="495212"/>
            <a:ext cx="526862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Fraud Prevention</a:t>
            </a:r>
          </a:p>
        </p:txBody>
      </p:sp>
    </p:spTree>
    <p:custDataLst>
      <p:tags r:id="rId1"/>
    </p:custDataLst>
    <p:extLst>
      <p:ext uri="{BB962C8B-B14F-4D97-AF65-F5344CB8AC3E}">
        <p14:creationId xmlns:p14="http://schemas.microsoft.com/office/powerpoint/2010/main" val="3535077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3028"/>
            <a:ext cx="12191999" cy="1641527"/>
          </a:xfrm>
          <a:prstGeom prst="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a:spLocks/>
          </p:cNvSpPr>
          <p:nvPr/>
        </p:nvSpPr>
        <p:spPr>
          <a:xfrm>
            <a:off x="-1" y="1472746"/>
            <a:ext cx="12191999" cy="225188"/>
          </a:xfrm>
          <a:prstGeom prst="rect">
            <a:avLst/>
          </a:prstGeom>
          <a:gradFill flip="none" rotWithShape="1">
            <a:gsLst>
              <a:gs pos="0">
                <a:srgbClr val="FFFF00"/>
              </a:gs>
              <a:gs pos="74000">
                <a:srgbClr val="FFFF66"/>
              </a:gs>
              <a:gs pos="8300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a:spLocks noChangeAspect="1"/>
          </p:cNvSpPr>
          <p:nvPr/>
        </p:nvSpPr>
        <p:spPr>
          <a:xfrm>
            <a:off x="689930" y="136645"/>
            <a:ext cx="907428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rPr>
              <a:t>Cryptocurrency ATMs </a:t>
            </a:r>
            <a:endParaRPr kumimoji="0" lang="en-US" sz="7200" b="1" i="0" u="none" strike="noStrike" kern="1200" cap="all" spc="0" normalizeH="0" baseline="0" noProof="0" dirty="0">
              <a:ln>
                <a:noFill/>
              </a:ln>
              <a:solidFill>
                <a:srgbClr val="FFFF00"/>
              </a:solidFill>
              <a:effectLst/>
              <a:uLnTx/>
              <a:uFillTx/>
              <a:latin typeface="Agency FB" panose="020B0503020202020204" pitchFamily="34" charset="0"/>
              <a:ea typeface="+mn-ea"/>
              <a:cs typeface="+mn-cs"/>
            </a:endParaRPr>
          </a:p>
        </p:txBody>
      </p:sp>
      <p:pic>
        <p:nvPicPr>
          <p:cNvPr id="3" name="Picture 2">
            <a:extLst>
              <a:ext uri="{FF2B5EF4-FFF2-40B4-BE49-F238E27FC236}">
                <a16:creationId xmlns:a16="http://schemas.microsoft.com/office/drawing/2014/main" id="{4309F757-1CC3-83F1-E051-7D8ADBAA8ABB}"/>
              </a:ext>
            </a:extLst>
          </p:cNvPr>
          <p:cNvPicPr>
            <a:picLocks noChangeAspect="1"/>
          </p:cNvPicPr>
          <p:nvPr/>
        </p:nvPicPr>
        <p:blipFill>
          <a:blip r:embed="rId3"/>
          <a:stretch>
            <a:fillRect/>
          </a:stretch>
        </p:blipFill>
        <p:spPr>
          <a:xfrm>
            <a:off x="2014399" y="1683912"/>
            <a:ext cx="8163197" cy="5163810"/>
          </a:xfrm>
          <a:prstGeom prst="rect">
            <a:avLst/>
          </a:prstGeom>
        </p:spPr>
      </p:pic>
    </p:spTree>
    <p:extLst>
      <p:ext uri="{BB962C8B-B14F-4D97-AF65-F5344CB8AC3E}">
        <p14:creationId xmlns:p14="http://schemas.microsoft.com/office/powerpoint/2010/main" val="2533232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F437B-1161-431C-A1F1-F97EC8873166}"/>
              </a:ext>
            </a:extLst>
          </p:cNvPr>
          <p:cNvSpPr>
            <a:spLocks noGrp="1"/>
          </p:cNvSpPr>
          <p:nvPr>
            <p:ph type="body" sz="quarter" idx="14"/>
          </p:nvPr>
        </p:nvSpPr>
        <p:spPr>
          <a:xfrm>
            <a:off x="964707" y="450585"/>
            <a:ext cx="10970684" cy="639763"/>
          </a:xfrm>
        </p:spPr>
        <p:txBody>
          <a:bodyPr/>
          <a:lstStyle/>
          <a:p>
            <a:r>
              <a:rPr lang="en-US" sz="4267" dirty="0">
                <a:highlight>
                  <a:srgbClr val="FFFFFF"/>
                </a:highlight>
              </a:rPr>
              <a:t>Cryptocurrency ATMs Regulated</a:t>
            </a:r>
            <a:endParaRPr lang="en-US" sz="4267" spc="0" dirty="0"/>
          </a:p>
        </p:txBody>
      </p:sp>
      <p:sp>
        <p:nvSpPr>
          <p:cNvPr id="9" name="Title 2">
            <a:extLst>
              <a:ext uri="{FF2B5EF4-FFF2-40B4-BE49-F238E27FC236}">
                <a16:creationId xmlns:a16="http://schemas.microsoft.com/office/drawing/2014/main" id="{BF9959D6-E0EF-4328-9981-46B38DA4B99E}"/>
              </a:ext>
            </a:extLst>
          </p:cNvPr>
          <p:cNvSpPr txBox="1">
            <a:spLocks/>
          </p:cNvSpPr>
          <p:nvPr/>
        </p:nvSpPr>
        <p:spPr>
          <a:xfrm>
            <a:off x="7460412" y="1257846"/>
            <a:ext cx="4377869" cy="544212"/>
          </a:xfrm>
          <a:prstGeom prst="rect">
            <a:avLst/>
          </a:prstGeom>
        </p:spPr>
        <p:txBody>
          <a:bodyPr vert="horz" lIns="121920" tIns="60960" rIns="121920" bIns="60960" rtlCol="0" anchor="ctr">
            <a:noAutofit/>
          </a:bodyPr>
          <a:lstStyle>
            <a:lvl1pPr algn="l" defTabSz="457200" rtl="0" eaLnBrk="1" latinLnBrk="0" hangingPunct="1">
              <a:spcBef>
                <a:spcPct val="0"/>
              </a:spcBef>
              <a:buNone/>
              <a:defRPr sz="2800" b="1" kern="1200">
                <a:solidFill>
                  <a:srgbClr val="EC1300"/>
                </a:solidFill>
                <a:latin typeface="Arial"/>
                <a:ea typeface="+mj-ea"/>
                <a:cs typeface="Arial"/>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3733" b="1" i="0" u="none" strike="noStrike" kern="1200" cap="none" spc="0" normalizeH="0" baseline="0" noProof="0">
              <a:ln>
                <a:noFill/>
              </a:ln>
              <a:solidFill>
                <a:srgbClr val="EC1300"/>
              </a:solidFill>
              <a:effectLst/>
              <a:uLnTx/>
              <a:uFillTx/>
              <a:latin typeface="Arial"/>
              <a:ea typeface="+mj-ea"/>
              <a:cs typeface="Arial"/>
            </a:endParaRPr>
          </a:p>
        </p:txBody>
      </p:sp>
      <p:sp>
        <p:nvSpPr>
          <p:cNvPr id="2" name="TextBox 1">
            <a:extLst>
              <a:ext uri="{FF2B5EF4-FFF2-40B4-BE49-F238E27FC236}">
                <a16:creationId xmlns:a16="http://schemas.microsoft.com/office/drawing/2014/main" id="{8B87676C-E073-63E3-2C7D-5F88500EB4E9}"/>
              </a:ext>
            </a:extLst>
          </p:cNvPr>
          <p:cNvSpPr txBox="1"/>
          <p:nvPr/>
        </p:nvSpPr>
        <p:spPr>
          <a:xfrm>
            <a:off x="6613236" y="1640114"/>
            <a:ext cx="5225045" cy="46070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New Minnesota law: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Provides a refund of the total transaction amount if reported with 14 days.</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daily transaction limit of $2,000 </a:t>
            </a: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Requires operators to post warning signs </a:t>
            </a:r>
          </a:p>
        </p:txBody>
      </p:sp>
      <p:pic>
        <p:nvPicPr>
          <p:cNvPr id="7" name="Content Placeholder 6">
            <a:extLst>
              <a:ext uri="{FF2B5EF4-FFF2-40B4-BE49-F238E27FC236}">
                <a16:creationId xmlns:a16="http://schemas.microsoft.com/office/drawing/2014/main" id="{5158847E-3CC2-095F-F1CF-3C17C7B112C2}"/>
              </a:ext>
            </a:extLst>
          </p:cNvPr>
          <p:cNvPicPr>
            <a:picLocks noGrp="1" noChangeAspect="1"/>
          </p:cNvPicPr>
          <p:nvPr>
            <p:ph sz="quarter" idx="11"/>
          </p:nvPr>
        </p:nvPicPr>
        <p:blipFill>
          <a:blip r:embed="rId3"/>
          <a:stretch>
            <a:fillRect/>
          </a:stretch>
        </p:blipFill>
        <p:spPr>
          <a:xfrm>
            <a:off x="878339" y="1639888"/>
            <a:ext cx="4848910" cy="4448175"/>
          </a:xfrm>
        </p:spPr>
      </p:pic>
    </p:spTree>
    <p:extLst>
      <p:ext uri="{BB962C8B-B14F-4D97-AF65-F5344CB8AC3E}">
        <p14:creationId xmlns:p14="http://schemas.microsoft.com/office/powerpoint/2010/main" val="3259118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FF437B-1161-431C-A1F1-F97EC8873166}"/>
              </a:ext>
            </a:extLst>
          </p:cNvPr>
          <p:cNvSpPr>
            <a:spLocks noGrp="1"/>
          </p:cNvSpPr>
          <p:nvPr>
            <p:ph type="body" sz="quarter" idx="14"/>
          </p:nvPr>
        </p:nvSpPr>
        <p:spPr>
          <a:xfrm>
            <a:off x="964707" y="450585"/>
            <a:ext cx="10970684" cy="639763"/>
          </a:xfrm>
        </p:spPr>
        <p:txBody>
          <a:bodyPr/>
          <a:lstStyle/>
          <a:p>
            <a:r>
              <a:rPr lang="en-US" sz="4267" spc="0" dirty="0">
                <a:highlight>
                  <a:srgbClr val="FFFFFF"/>
                </a:highlight>
              </a:rPr>
              <a:t>Minnesota Fraud Victim Restitution Fund</a:t>
            </a:r>
            <a:endParaRPr lang="en-US" sz="4267" spc="0" dirty="0"/>
          </a:p>
        </p:txBody>
      </p:sp>
      <p:pic>
        <p:nvPicPr>
          <p:cNvPr id="8" name="Content Placeholder 7" descr="A person pulling a coin with a rope&#10;&#10;Description automatically generated">
            <a:extLst>
              <a:ext uri="{FF2B5EF4-FFF2-40B4-BE49-F238E27FC236}">
                <a16:creationId xmlns:a16="http://schemas.microsoft.com/office/drawing/2014/main" id="{4A8E4BFF-16A4-57B4-ECEF-99C3CDE7E0FE}"/>
              </a:ext>
            </a:extLst>
          </p:cNvPr>
          <p:cNvPicPr>
            <a:picLocks noGrp="1" noChangeAspect="1"/>
          </p:cNvPicPr>
          <p:nvPr>
            <p:ph sz="quarter" idx="11"/>
          </p:nvPr>
        </p:nvPicPr>
        <p:blipFill>
          <a:blip r:embed="rId3"/>
          <a:stretch>
            <a:fillRect/>
          </a:stretch>
        </p:blipFill>
        <p:spPr>
          <a:xfrm>
            <a:off x="1079501" y="1640418"/>
            <a:ext cx="4447116" cy="4447116"/>
          </a:xfrm>
        </p:spPr>
      </p:pic>
      <p:sp>
        <p:nvSpPr>
          <p:cNvPr id="2" name="TextBox 1">
            <a:extLst>
              <a:ext uri="{FF2B5EF4-FFF2-40B4-BE49-F238E27FC236}">
                <a16:creationId xmlns:a16="http://schemas.microsoft.com/office/drawing/2014/main" id="{8B87676C-E073-63E3-2C7D-5F88500EB4E9}"/>
              </a:ext>
            </a:extLst>
          </p:cNvPr>
          <p:cNvSpPr txBox="1"/>
          <p:nvPr/>
        </p:nvSpPr>
        <p:spPr>
          <a:xfrm>
            <a:off x="5916706" y="1389888"/>
            <a:ext cx="5758389" cy="5017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67"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 advocacy effort: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Many fraud victims struggle to pay their bills and daily expenses.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Minnesota Attorney General would establish a fund from fines paid by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189" marR="0" lvl="0" indent="-457189"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667"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program could encourage more people to report cases and more criminal investigations</a:t>
            </a:r>
          </a:p>
        </p:txBody>
      </p:sp>
    </p:spTree>
    <p:extLst>
      <p:ext uri="{BB962C8B-B14F-4D97-AF65-F5344CB8AC3E}">
        <p14:creationId xmlns:p14="http://schemas.microsoft.com/office/powerpoint/2010/main" val="2526482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10191BC-8EEB-4A9C-A3C0-7FAF9376BBEB}"/>
              </a:ext>
            </a:extLst>
          </p:cNvPr>
          <p:cNvPicPr>
            <a:picLocks noChangeAspect="1"/>
          </p:cNvPicPr>
          <p:nvPr/>
        </p:nvPicPr>
        <p:blipFill>
          <a:blip r:embed="rId3"/>
          <a:stretch>
            <a:fillRect/>
          </a:stretch>
        </p:blipFill>
        <p:spPr>
          <a:xfrm>
            <a:off x="137160" y="2057527"/>
            <a:ext cx="11862325" cy="4797445"/>
          </a:xfrm>
          <a:prstGeom prst="rect">
            <a:avLst/>
          </a:prstGeom>
        </p:spPr>
      </p:pic>
      <p:sp>
        <p:nvSpPr>
          <p:cNvPr id="5" name="Rectangle 4"/>
          <p:cNvSpPr>
            <a:spLocks noChangeAspect="1"/>
          </p:cNvSpPr>
          <p:nvPr/>
        </p:nvSpPr>
        <p:spPr>
          <a:xfrm>
            <a:off x="0" y="3028"/>
            <a:ext cx="12191999" cy="1641527"/>
          </a:xfrm>
          <a:prstGeom prst="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a:spLocks/>
          </p:cNvSpPr>
          <p:nvPr/>
        </p:nvSpPr>
        <p:spPr>
          <a:xfrm>
            <a:off x="-1" y="1472746"/>
            <a:ext cx="12191999" cy="225188"/>
          </a:xfrm>
          <a:prstGeom prst="rect">
            <a:avLst/>
          </a:prstGeom>
          <a:gradFill flip="none" rotWithShape="1">
            <a:gsLst>
              <a:gs pos="0">
                <a:srgbClr val="FFFF00"/>
              </a:gs>
              <a:gs pos="74000">
                <a:srgbClr val="FFFF66"/>
              </a:gs>
              <a:gs pos="8300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a:spLocks noChangeAspect="1"/>
          </p:cNvSpPr>
          <p:nvPr/>
        </p:nvSpPr>
        <p:spPr>
          <a:xfrm>
            <a:off x="689930" y="136645"/>
            <a:ext cx="9074289"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all" spc="0" normalizeH="0" baseline="0" noProof="0" dirty="0">
                <a:ln>
                  <a:noFill/>
                </a:ln>
                <a:solidFill>
                  <a:prstClr val="white"/>
                </a:solidFill>
                <a:effectLst/>
                <a:uLnTx/>
                <a:uFillTx/>
                <a:latin typeface="Agency FB" panose="020B0503020202020204" pitchFamily="34" charset="0"/>
                <a:ea typeface="+mn-ea"/>
                <a:cs typeface="+mn-cs"/>
              </a:rPr>
              <a:t>Fraud trends</a:t>
            </a:r>
            <a:endParaRPr kumimoji="0" lang="en-US" sz="7200" b="1" i="0" u="none" strike="noStrike" kern="1200" cap="all" spc="0" normalizeH="0" baseline="0" noProof="0" dirty="0">
              <a:ln>
                <a:noFill/>
              </a:ln>
              <a:solidFill>
                <a:srgbClr val="FFFF00"/>
              </a:solidFill>
              <a:effectLst/>
              <a:uLnTx/>
              <a:uFillTx/>
              <a:latin typeface="Agency FB" panose="020B0503020202020204" pitchFamily="34" charset="0"/>
              <a:ea typeface="+mn-ea"/>
              <a:cs typeface="+mn-cs"/>
            </a:endParaRPr>
          </a:p>
        </p:txBody>
      </p:sp>
      <p:sp>
        <p:nvSpPr>
          <p:cNvPr id="9" name="Subtitle 2"/>
          <p:cNvSpPr>
            <a:spLocks noGrp="1"/>
          </p:cNvSpPr>
          <p:nvPr>
            <p:ph type="subTitle" idx="1"/>
          </p:nvPr>
        </p:nvSpPr>
        <p:spPr>
          <a:xfrm>
            <a:off x="689930" y="1923219"/>
            <a:ext cx="10880747" cy="3643709"/>
          </a:xfrm>
        </p:spPr>
        <p:txBody>
          <a:bodyPr>
            <a:noAutofit/>
          </a:bodyPr>
          <a:lstStyle/>
          <a:p>
            <a:pPr algn="l">
              <a:lnSpc>
                <a:spcPct val="110000"/>
              </a:lnSpc>
              <a:spcBef>
                <a:spcPts val="0"/>
              </a:spcBef>
              <a:spcAft>
                <a:spcPts val="1800"/>
              </a:spcAft>
              <a:buClr>
                <a:srgbClr val="283891"/>
              </a:buClr>
            </a:pPr>
            <a:r>
              <a:rPr lang="en-US" sz="4000" b="1" dirty="0">
                <a:latin typeface="Arial" pitchFamily="34" charset="0"/>
                <a:cs typeface="Arial" pitchFamily="34" charset="0"/>
              </a:rPr>
              <a:t>2024: 2.6M victims, $12.5B stolen</a:t>
            </a:r>
          </a:p>
          <a:p>
            <a:pPr algn="l">
              <a:lnSpc>
                <a:spcPct val="110000"/>
              </a:lnSpc>
              <a:spcBef>
                <a:spcPts val="0"/>
              </a:spcBef>
              <a:spcAft>
                <a:spcPts val="1800"/>
              </a:spcAft>
              <a:buClr>
                <a:srgbClr val="283891"/>
              </a:buClr>
            </a:pPr>
            <a:r>
              <a:rPr lang="en-US" sz="4000" b="1" dirty="0">
                <a:latin typeface="Arial" pitchFamily="34" charset="0"/>
                <a:cs typeface="Arial" pitchFamily="34" charset="0"/>
              </a:rPr>
              <a:t>2023: 2.6M victims, $10.0B stolen</a:t>
            </a:r>
          </a:p>
          <a:p>
            <a:pPr algn="l">
              <a:lnSpc>
                <a:spcPct val="110000"/>
              </a:lnSpc>
              <a:spcBef>
                <a:spcPts val="0"/>
              </a:spcBef>
              <a:spcAft>
                <a:spcPts val="1800"/>
              </a:spcAft>
              <a:buClr>
                <a:srgbClr val="283891"/>
              </a:buClr>
            </a:pPr>
            <a:r>
              <a:rPr lang="en-US" sz="4000" b="1" dirty="0">
                <a:latin typeface="Arial" pitchFamily="34" charset="0"/>
                <a:cs typeface="Arial" pitchFamily="34" charset="0"/>
              </a:rPr>
              <a:t>2021: 2.9M victims, $6.1B stolen</a:t>
            </a:r>
          </a:p>
          <a:p>
            <a:pPr algn="l">
              <a:lnSpc>
                <a:spcPct val="110000"/>
              </a:lnSpc>
              <a:spcBef>
                <a:spcPts val="0"/>
              </a:spcBef>
              <a:spcAft>
                <a:spcPts val="1800"/>
              </a:spcAft>
              <a:buClr>
                <a:srgbClr val="283891"/>
              </a:buClr>
            </a:pPr>
            <a:r>
              <a:rPr lang="en-US" sz="4000" b="1" dirty="0">
                <a:latin typeface="Arial" pitchFamily="34" charset="0"/>
                <a:cs typeface="Arial" pitchFamily="34" charset="0"/>
              </a:rPr>
              <a:t>2019: 1.9M victims, $2.4B stolen</a:t>
            </a:r>
          </a:p>
          <a:p>
            <a:pPr algn="l">
              <a:lnSpc>
                <a:spcPct val="110000"/>
              </a:lnSpc>
              <a:spcBef>
                <a:spcPts val="0"/>
              </a:spcBef>
              <a:spcAft>
                <a:spcPts val="1800"/>
              </a:spcAft>
              <a:buClr>
                <a:srgbClr val="283891"/>
              </a:buClr>
            </a:pPr>
            <a:r>
              <a:rPr lang="en-US" sz="4000" b="1" dirty="0">
                <a:latin typeface="Arial" pitchFamily="34" charset="0"/>
                <a:cs typeface="Arial" pitchFamily="34" charset="0"/>
              </a:rPr>
              <a:t>2008: 1.3M victims, $1.7B stolen</a:t>
            </a:r>
          </a:p>
        </p:txBody>
      </p:sp>
    </p:spTree>
    <p:extLst>
      <p:ext uri="{BB962C8B-B14F-4D97-AF65-F5344CB8AC3E}">
        <p14:creationId xmlns:p14="http://schemas.microsoft.com/office/powerpoint/2010/main" val="3776188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E38C5F8-3158-4073-8C77-FCA7FCD4D26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343" y="591510"/>
            <a:ext cx="3407160" cy="1003740"/>
          </a:xfrm>
          <a:prstGeom prst="rect">
            <a:avLst/>
          </a:prstGeom>
        </p:spPr>
      </p:pic>
      <p:sp>
        <p:nvSpPr>
          <p:cNvPr id="8" name="TextBox 7">
            <a:extLst>
              <a:ext uri="{FF2B5EF4-FFF2-40B4-BE49-F238E27FC236}">
                <a16:creationId xmlns:a16="http://schemas.microsoft.com/office/drawing/2014/main" id="{C727CAA0-C8D9-BFDC-16E0-55515C5E617D}"/>
              </a:ext>
            </a:extLst>
          </p:cNvPr>
          <p:cNvSpPr txBox="1"/>
          <p:nvPr/>
        </p:nvSpPr>
        <p:spPr>
          <a:xfrm>
            <a:off x="2445027" y="2953867"/>
            <a:ext cx="8106350" cy="1107996"/>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rPr>
              <a:t>deepfake.civai.org</a:t>
            </a:r>
          </a:p>
        </p:txBody>
      </p:sp>
    </p:spTree>
    <p:extLst>
      <p:ext uri="{BB962C8B-B14F-4D97-AF65-F5344CB8AC3E}">
        <p14:creationId xmlns:p14="http://schemas.microsoft.com/office/powerpoint/2010/main" val="3098134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spect="1"/>
          </p:cNvSpPr>
          <p:nvPr/>
        </p:nvSpPr>
        <p:spPr>
          <a:xfrm>
            <a:off x="0" y="3028"/>
            <a:ext cx="12191999" cy="1641527"/>
          </a:xfrm>
          <a:prstGeom prst="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p:cNvSpPr>
            <a:spLocks/>
          </p:cNvSpPr>
          <p:nvPr/>
        </p:nvSpPr>
        <p:spPr>
          <a:xfrm>
            <a:off x="-1" y="1472746"/>
            <a:ext cx="12191999" cy="225188"/>
          </a:xfrm>
          <a:prstGeom prst="rect">
            <a:avLst/>
          </a:prstGeom>
          <a:gradFill flip="none" rotWithShape="1">
            <a:gsLst>
              <a:gs pos="0">
                <a:srgbClr val="FFFF00"/>
              </a:gs>
              <a:gs pos="74000">
                <a:srgbClr val="FFFF66"/>
              </a:gs>
              <a:gs pos="8300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p:cNvSpPr txBox="1">
            <a:spLocks noChangeAspect="1"/>
          </p:cNvSpPr>
          <p:nvPr/>
        </p:nvSpPr>
        <p:spPr>
          <a:xfrm>
            <a:off x="689930" y="136645"/>
            <a:ext cx="1106392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Agency FB" panose="020B0503020202020204" pitchFamily="34" charset="0"/>
                <a:ea typeface="+mn-ea"/>
                <a:cs typeface="+mn-cs"/>
              </a:rPr>
              <a:t>Focus on Consumer Protections</a:t>
            </a:r>
            <a:endParaRPr kumimoji="0" lang="en-US" sz="7200" b="1" i="0" u="none" strike="noStrike" kern="1200" cap="all" spc="0" normalizeH="0" baseline="0" noProof="0" dirty="0">
              <a:ln>
                <a:noFill/>
              </a:ln>
              <a:solidFill>
                <a:srgbClr val="FFFF00"/>
              </a:solidFill>
              <a:effectLst/>
              <a:uLnTx/>
              <a:uFillTx/>
              <a:latin typeface="Agency FB" panose="020B0503020202020204" pitchFamily="34" charset="0"/>
              <a:ea typeface="+mn-ea"/>
              <a:cs typeface="+mn-cs"/>
            </a:endParaRPr>
          </a:p>
        </p:txBody>
      </p:sp>
      <p:sp>
        <p:nvSpPr>
          <p:cNvPr id="9" name="Subtitle 2"/>
          <p:cNvSpPr>
            <a:spLocks noGrp="1"/>
          </p:cNvSpPr>
          <p:nvPr>
            <p:ph type="subTitle" idx="1"/>
          </p:nvPr>
        </p:nvSpPr>
        <p:spPr>
          <a:xfrm>
            <a:off x="689930" y="2606171"/>
            <a:ext cx="10473370" cy="3643709"/>
          </a:xfrm>
        </p:spPr>
        <p:txBody>
          <a:bodyPr>
            <a:noAutofit/>
          </a:bodyPr>
          <a:lstStyle/>
          <a:p>
            <a:pPr marL="685800" indent="-685800" algn="l">
              <a:lnSpc>
                <a:spcPct val="110000"/>
              </a:lnSpc>
              <a:spcBef>
                <a:spcPts val="0"/>
              </a:spcBef>
              <a:spcAft>
                <a:spcPts val="1800"/>
              </a:spcAft>
              <a:buClr>
                <a:srgbClr val="283891"/>
              </a:buClr>
              <a:buFont typeface="Wingdings" panose="05000000000000000000" pitchFamily="2" charset="2"/>
              <a:buChar char="ü"/>
            </a:pPr>
            <a:r>
              <a:rPr lang="en-US" sz="4800" b="1" dirty="0">
                <a:latin typeface="Arial" pitchFamily="34" charset="0"/>
                <a:cs typeface="Arial" pitchFamily="34" charset="0"/>
              </a:rPr>
              <a:t>Monitor Accounts</a:t>
            </a:r>
          </a:p>
          <a:p>
            <a:pPr marL="685800" indent="-685800" algn="l">
              <a:lnSpc>
                <a:spcPct val="110000"/>
              </a:lnSpc>
              <a:spcBef>
                <a:spcPts val="0"/>
              </a:spcBef>
              <a:spcAft>
                <a:spcPts val="1800"/>
              </a:spcAft>
              <a:buClr>
                <a:srgbClr val="283891"/>
              </a:buClr>
              <a:buFont typeface="Wingdings" panose="05000000000000000000" pitchFamily="2" charset="2"/>
              <a:buChar char="ü"/>
            </a:pPr>
            <a:r>
              <a:rPr lang="en-US" sz="4800" b="1" dirty="0">
                <a:latin typeface="Arial" pitchFamily="34" charset="0"/>
                <a:cs typeface="Arial" pitchFamily="34" charset="0"/>
              </a:rPr>
              <a:t>Check Credit Reports</a:t>
            </a:r>
          </a:p>
          <a:p>
            <a:pPr marL="685800" indent="-685800" algn="l">
              <a:lnSpc>
                <a:spcPct val="110000"/>
              </a:lnSpc>
              <a:spcBef>
                <a:spcPts val="0"/>
              </a:spcBef>
              <a:spcAft>
                <a:spcPts val="1800"/>
              </a:spcAft>
              <a:buClr>
                <a:srgbClr val="283891"/>
              </a:buClr>
              <a:buFont typeface="Wingdings" panose="05000000000000000000" pitchFamily="2" charset="2"/>
              <a:buChar char="ü"/>
            </a:pPr>
            <a:r>
              <a:rPr lang="en-US" sz="4800" b="1" dirty="0">
                <a:latin typeface="Arial" pitchFamily="34" charset="0"/>
                <a:cs typeface="Arial" pitchFamily="34" charset="0"/>
              </a:rPr>
              <a:t>Stay Within the Banking System</a:t>
            </a:r>
          </a:p>
        </p:txBody>
      </p:sp>
    </p:spTree>
    <p:extLst>
      <p:ext uri="{BB962C8B-B14F-4D97-AF65-F5344CB8AC3E}">
        <p14:creationId xmlns:p14="http://schemas.microsoft.com/office/powerpoint/2010/main" val="141466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essionQuestionData" descr="&lt;?xml version=&quot;1.0&quot;?&gt;&lt;AllQuestions /&gt;" hidden="1"/>
          <p:cNvSpPr txBox="1"/>
          <p:nvPr/>
        </p:nvSpPr>
        <p:spPr>
          <a:xfrm>
            <a:off x="152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SessionAnswerData" descr="&lt;?xml version=&quot;1.0&quot;?&gt;&lt;AllAnswers /&gt;" hidden="1"/>
          <p:cNvSpPr txBox="1"/>
          <p:nvPr/>
        </p:nvSpPr>
        <p:spPr>
          <a:xfrm>
            <a:off x="279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SessionResponseData" hidden="1"/>
          <p:cNvSpPr txBox="1"/>
          <p:nvPr/>
        </p:nvSpPr>
        <p:spPr>
          <a:xfrm>
            <a:off x="152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SessionPresentationSettingsData" descr="&lt;?xml version=&quot;1.0&quot;?&gt;&lt;Settings&gt;&lt;answerBulletFormat&gt;Numeric&lt;/answerBulletFormat&gt;&lt;answerNowAutoInsert&gt;No&lt;/answerNowAutoInsert&gt;&lt;answerNowStyle&gt;Explosion&lt;/answerNowStyle&gt;&lt;answerNowText&gt;Answer Now&lt;/answerNowText&gt;&lt;chartColors&gt;Use PowerPoint Color Scheme&lt;/chartColors&gt;&lt;chartType&gt;Horizontal&lt;/chartType&gt;&lt;correctAnswerIndicator&gt;Checkmark&lt;/correctAnswerIndicator&gt;&lt;countdownAutoInsert&gt;No&lt;/countdownAutoInsert&gt;&lt;countdownSeconds&gt;10&lt;/countdownSeconds&gt;&lt;countdownSound&gt;TicToc.wav&lt;/countdownSound&gt;&lt;countdownStyle&gt;Box&lt;/countdownStyle&gt;&lt;gridAutoInsert&gt;No&lt;/gridAutoInsert&gt;&lt;gridFillStyle&gt;Answered&lt;/gridFillStyle&gt;&lt;gridFillColor&gt;255,255,0&lt;/gridFillColor&gt;&lt;SimulatedVoteCount&gt;50&lt;/SimulatedVoteCount&gt;&lt;ChartModel&gt;3D&lt;/ChartModel&gt;&lt;gridColor&gt;&lt;/gridColor&gt;&lt;gridAlternateColor&gt;&lt;/gridAlternateColor&gt;&lt;gridIncorrectColor&gt;&lt;/gridIncorrectColor&gt;&lt;gridOpacity&gt;100%&lt;/gridOpacity&gt;&lt;gridTextStyle&gt;Keypad #&lt;/gridTextStyle&gt;&lt;inputSource&gt;Response Devices&lt;/inputSource&gt;&lt;multipleResponseDivisor&gt;# of Responses&lt;/multipleResponseDivisor&gt;&lt;participantsLeaderBoard&gt;5&lt;/participantsLeaderBoard&gt;&lt;percentageDecimalPlaces&gt;0&lt;/percentageDecimalPlaces&gt;&lt;responseCounterAutoInsert&gt;No&lt;/responseCounterAutoInsert&gt;&lt;responseCounterStyle&gt;Oval&lt;/responseCounterStyle&gt;&lt;responseCounterDisplayValue&gt;# of Votes Received&lt;/responseCounterDisplayValue&gt;&lt;insertObjectUsingColor&gt;Blue&lt;/insertObjectUsingColor&gt;&lt;showResults&gt;Yes&lt;/showResults&gt;&lt;teamColors&gt;User Defined&lt;/teamColors&gt;&lt;teamIdentificationType&gt;None&lt;/teamIdentificationType&gt;&lt;teamScoringType&gt;Voting pads only&lt;/teamScoringType&gt;&lt;teamScoringDecimalPlaces&gt;1&lt;/teamScoringDecimalPlaces&gt;&lt;teamIdentificationItem&gt;&lt;/teamIdentificationItem&gt;&lt;teamsLeaderBoard&gt;5&lt;/teamsLeaderBoard&gt;&lt;teamName1&gt;&lt;/teamName1&gt;&lt;teamName2&gt;&lt;/teamName2&gt;&lt;teamName3&gt;&lt;/teamName3&gt;&lt;teamName4&gt;&lt;/teamName4&gt;&lt;teamName5&gt;&lt;/teamName5&gt;&lt;teamName6&gt;&lt;/teamName6&gt;&lt;teamName7&gt;&lt;/teamName7&gt;&lt;teamName8&gt;&lt;/teamName8&gt;&lt;teamName9&gt;&lt;/teamName9&gt;&lt;teamName10&gt;&lt;/teamName10&gt;&lt;showControlBar&gt;Slides with Get Feedback Objects&lt;/showControlBar&gt;&lt;defaultCorrectPointValue&gt;100&lt;/defaultCorrectPointValue&gt;&lt;defaultIncorrectPointValue&gt;0&lt;/defaultIncorrectPointValue&gt;&lt;chartColor1&gt;Color [A=255, R=185, G=222, B=228]&lt;/chartColor1&gt;&lt;chartColor2&gt;Color [A=255, R=51, G=50, B=152]&lt;/chartColor2&gt;&lt;chartColor3&gt;Color [A=255, R=1, G=153, B=154]&lt;/chartColor3&gt;&lt;chartColor4&gt;Color [A=255, R=153, G=202, B=0]&lt;/chartColor4&gt;&lt;chartColor5&gt;Color [A=255, R=128, G=128, B=128]&lt;/chartColor5&gt;&lt;chartColor6&gt;Color [A=255, R=185, G=222, B=228]&lt;/chartColor6&gt;&lt;chartColor7&gt;Color [A=255, R=51, G=50, B=152]&lt;/chartColor7&gt;&lt;chartColor8&gt;Color [A=255, R=1, G=153, B=154]&lt;/chartColor8&gt;&lt;chartColor9&gt;Color [A=255, R=153, G=202, B=0]&lt;/chartColor9&gt;&lt;chartColor10&gt;Color [A=255, R=128, G=128, B=128]&lt;/chartColor10&gt;&lt;teamColor1&gt;Color [A=255, R=187, G=224, B=227]&lt;/teamColor1&gt;&lt;teamColor2&gt;Color [A=255, R=51, G=51, B=153]&lt;/teamColor2&gt;&lt;teamColor3&gt;Color [A=255, R=0, G=153, B=153]&lt;/teamColor3&gt;&lt;teamColor4&gt;Color [A=255, R=153, G=204, B=0]&lt;/teamColor4&gt;&lt;teamColor5&gt;Color [A=255, R=128, G=128, B=128]&lt;/teamColor5&gt;&lt;teamColor6&gt;Color [A=255, R=0, G=0, B=0]&lt;/teamColor6&gt;&lt;teamColor7&gt;Color [A=255, R=0, G=102, B=204]&lt;/teamColor7&gt;&lt;teamColor8&gt;Color [A=255, R=204, G=204, B=255]&lt;/teamColor8&gt;&lt;teamColor9&gt;Color [A=255, R=255, G=0, B=0]&lt;/teamColor9&gt;&lt;teamColor10&gt;Color [A=255, R=255, G=255, B=0]&lt;/teamColor10&gt;&lt;displayAnswerImagesDuringVote&gt;Yes&lt;/displayAnswerImagesDuringVote&gt;&lt;displayAnswerImagesWithResponses&gt;Yes&lt;/displayAnswerImagesWithResponses&gt;&lt;displayAnswerTextDuringVote&gt;Yes&lt;/displayAnswerTextDuringVote&gt;&lt;displayAnswerTextWithResponses&gt;Yes&lt;/displayAnswerTextWithResponses&gt;&lt;questionSlideID&gt;&lt;/questionSlideID&gt;&lt;controlBarState&gt;Expanded&lt;/controlBarState&gt;&lt;isGridColorKnownColor&gt;&lt;/isGridColorKnownColor&gt;&lt;gridColorName&gt;&lt;/gridColorName&gt;&lt;AutoRec&gt;&lt;/AutoRec&gt;&lt;AutoRecTimeIntrvl&gt;&lt;/AutoRecTimeIntrvl&gt;&lt;chartVotesView&gt;Percentage&lt;/chartVotesView&gt;&lt;chartLabelsColor&gt;0,0,0&lt;/chartLabelsColor&gt;&lt;isChartLabelColorKnownColor&gt;&lt;/isChartLabelColorKnownColor&gt;&lt;chartLabelColorName&gt;&lt;/chartLabelColorName&gt;&lt;chartXAxisLabelType&gt;Full Text&lt;/chartXAxisLabelType&gt;&lt;/Settings&gt;" hidden="1"/>
          <p:cNvSpPr txBox="1"/>
          <p:nvPr/>
        </p:nvSpPr>
        <p:spPr>
          <a:xfrm>
            <a:off x="1524000" y="0"/>
            <a:ext cx="0" cy="369332"/>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nvGrpSpPr>
          <p:cNvPr id="8" name="Group 7"/>
          <p:cNvGrpSpPr>
            <a:grpSpLocks noChangeAspect="1"/>
          </p:cNvGrpSpPr>
          <p:nvPr/>
        </p:nvGrpSpPr>
        <p:grpSpPr>
          <a:xfrm>
            <a:off x="0" y="38287"/>
            <a:ext cx="12200913" cy="3327807"/>
            <a:chOff x="0" y="5357481"/>
            <a:chExt cx="9144000" cy="1488248"/>
          </a:xfrm>
        </p:grpSpPr>
        <p:sp>
          <p:nvSpPr>
            <p:cNvPr id="9" name="Rectangle 8"/>
            <p:cNvSpPr/>
            <p:nvPr/>
          </p:nvSpPr>
          <p:spPr>
            <a:xfrm>
              <a:off x="0" y="5357481"/>
              <a:ext cx="9144000" cy="1332132"/>
            </a:xfrm>
            <a:prstGeom prst="rect">
              <a:avLst/>
            </a:prstGeom>
            <a:solidFill>
              <a:srgbClr val="002060"/>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Rectangle 9"/>
            <p:cNvSpPr/>
            <p:nvPr/>
          </p:nvSpPr>
          <p:spPr>
            <a:xfrm>
              <a:off x="0" y="6676121"/>
              <a:ext cx="9144000" cy="169608"/>
            </a:xfrm>
            <a:prstGeom prst="rect">
              <a:avLst/>
            </a:prstGeom>
            <a:gradFill flip="none" rotWithShape="1">
              <a:gsLst>
                <a:gs pos="0">
                  <a:srgbClr val="FFFF00"/>
                </a:gs>
                <a:gs pos="74000">
                  <a:srgbClr val="FFFF66"/>
                </a:gs>
                <a:gs pos="83000">
                  <a:schemeClr val="bg1"/>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sp>
        <p:nvSpPr>
          <p:cNvPr id="4" name="TextBox 3"/>
          <p:cNvSpPr txBox="1"/>
          <p:nvPr/>
        </p:nvSpPr>
        <p:spPr>
          <a:xfrm>
            <a:off x="1659076" y="4959264"/>
            <a:ext cx="969645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Jay Haapala, Associate State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AARP Minnesota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651-726-5654</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jhaapala@aarp.org</a:t>
            </a:r>
          </a:p>
        </p:txBody>
      </p:sp>
      <p:sp>
        <p:nvSpPr>
          <p:cNvPr id="15" name="TextBox 14"/>
          <p:cNvSpPr txBox="1"/>
          <p:nvPr/>
        </p:nvSpPr>
        <p:spPr>
          <a:xfrm>
            <a:off x="1659076" y="3500959"/>
            <a:ext cx="969645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www.aarp.org/fraudwatchnetwork</a:t>
            </a: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877-908-3360</a:t>
            </a:r>
          </a:p>
        </p:txBody>
      </p:sp>
      <p:pic>
        <p:nvPicPr>
          <p:cNvPr id="2" name="Picture 1" descr="A black and white logo&#10;&#10;Description automatically generated">
            <a:extLst>
              <a:ext uri="{FF2B5EF4-FFF2-40B4-BE49-F238E27FC236}">
                <a16:creationId xmlns:a16="http://schemas.microsoft.com/office/drawing/2014/main" id="{C180C7A1-2769-C182-1983-CDBC1A4531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3419" y="579028"/>
            <a:ext cx="6096000" cy="1795866"/>
          </a:xfrm>
          <a:prstGeom prst="rect">
            <a:avLst/>
          </a:prstGeom>
        </p:spPr>
      </p:pic>
      <p:sp>
        <p:nvSpPr>
          <p:cNvPr id="5" name="TextBox 4">
            <a:extLst>
              <a:ext uri="{FF2B5EF4-FFF2-40B4-BE49-F238E27FC236}">
                <a16:creationId xmlns:a16="http://schemas.microsoft.com/office/drawing/2014/main" id="{AD3F3E08-C366-9536-03D3-9C6A1594F6F2}"/>
              </a:ext>
            </a:extLst>
          </p:cNvPr>
          <p:cNvSpPr txBox="1"/>
          <p:nvPr/>
        </p:nvSpPr>
        <p:spPr>
          <a:xfrm>
            <a:off x="7120273" y="495212"/>
            <a:ext cx="5268623"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Fraud Prevention</a:t>
            </a:r>
          </a:p>
        </p:txBody>
      </p:sp>
    </p:spTree>
    <p:custDataLst>
      <p:tags r:id="rId1"/>
    </p:custDataLst>
    <p:extLst>
      <p:ext uri="{BB962C8B-B14F-4D97-AF65-F5344CB8AC3E}">
        <p14:creationId xmlns:p14="http://schemas.microsoft.com/office/powerpoint/2010/main" val="33034500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IMAGESASSOCIATED" val="No"/>
</p:tagLst>
</file>

<file path=ppt/tags/tag2.xml><?xml version="1.0" encoding="utf-8"?>
<p:tagLst xmlns:a="http://schemas.openxmlformats.org/drawingml/2006/main" xmlns:r="http://schemas.openxmlformats.org/officeDocument/2006/relationships" xmlns:p="http://schemas.openxmlformats.org/presentationml/2006/main">
  <p:tag name="ISIMAGESASSOCIATED" val="No"/>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TotalTime>
  <Words>1337</Words>
  <Application>Microsoft Office PowerPoint</Application>
  <PresentationFormat>Widescreen</PresentationFormat>
  <Paragraphs>98</Paragraphs>
  <Slides>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Agency FB</vt:lpstr>
      <vt:lpstr>Aptos</vt:lpstr>
      <vt:lpstr>Aptos Display</vt:lpstr>
      <vt:lpstr>Arial</vt:lpstr>
      <vt:lpstr>Calibri</vt:lpstr>
      <vt:lpstr>Calibri Light</vt:lpstr>
      <vt:lpstr>ff-dagny-web-pro</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AARP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Haapala, Jay</dc:creator>
  <cp:lastModifiedBy>Renee Stromme</cp:lastModifiedBy>
  <cp:revision>2</cp:revision>
  <dcterms:created xsi:type="dcterms:W3CDTF">2025-05-20T20:19:36Z</dcterms:created>
  <dcterms:modified xsi:type="dcterms:W3CDTF">2025-05-27T15:53:28Z</dcterms:modified>
</cp:coreProperties>
</file>